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docProps/custom.xml" ContentType="application/vnd.openxmlformats-officedocument.custom-properties+xml"/>
  <Override PartName="/docProps/core.xml" ContentType="application/vnd.openxmlformats-package.core-properties+xml"/>
  <Override PartName="/ppt/presentation.xml" ContentType="application/vnd.openxmlformats-officedocument.presentationml.presentation.main+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y="6858000" cx="12192000"/>
  <p:notesSz cx="6858000" cy="9144000"/>
  <p:embeddedFontLst>
    <p:embeddedFont>
      <p:font typeface="Comfortaa Medium"/>
      <p:regular r:id="rId50"/>
      <p:bold r:id="rId51"/>
    </p:embeddedFont>
    <p:embeddedFont>
      <p:font typeface="Comfortaa"/>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4" roundtripDataSignature="AMtx7mgPU4fljo48Vmq9nTa+Ybh1FGGWB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39" Type="http://schemas.openxmlformats.org/officeDocument/2006/relationships/slide" Target="slides/slide35.xml"/><Relationship Id="rId26" Type="http://schemas.openxmlformats.org/officeDocument/2006/relationships/slide" Target="slides/slide22.xml"/><Relationship Id="rId13" Type="http://schemas.openxmlformats.org/officeDocument/2006/relationships/slide" Target="slides/slide9.xml"/><Relationship Id="rId18" Type="http://schemas.openxmlformats.org/officeDocument/2006/relationships/slide" Target="slides/slide14.xml"/><Relationship Id="rId42" Type="http://schemas.openxmlformats.org/officeDocument/2006/relationships/slide" Target="slides/slide38.xml"/><Relationship Id="rId47" Type="http://schemas.openxmlformats.org/officeDocument/2006/relationships/slide" Target="slides/slide43.xml"/><Relationship Id="rId34" Type="http://schemas.openxmlformats.org/officeDocument/2006/relationships/slide" Target="slides/slide30.xml"/><Relationship Id="rId21" Type="http://schemas.openxmlformats.org/officeDocument/2006/relationships/slide" Target="slides/slide17.xml"/><Relationship Id="rId50" Type="http://schemas.openxmlformats.org/officeDocument/2006/relationships/font" Target="fonts/ComfortaaMedium-regular.fntdata"/><Relationship Id="rId55" Type="http://schemas.openxmlformats.org/officeDocument/2006/relationships/customXml" Target="../customXml/item1.xml"/><Relationship Id="rId7" Type="http://schemas.openxmlformats.org/officeDocument/2006/relationships/slide" Target="slides/slide3.xml"/><Relationship Id="rId2" Type="http://schemas.openxmlformats.org/officeDocument/2006/relationships/presProps" Target="presProps.xml"/><Relationship Id="rId29" Type="http://schemas.openxmlformats.org/officeDocument/2006/relationships/slide" Target="slides/slide25.xml"/><Relationship Id="rId16" Type="http://schemas.openxmlformats.org/officeDocument/2006/relationships/slide" Target="slides/slide12.xml"/><Relationship Id="rId40" Type="http://schemas.openxmlformats.org/officeDocument/2006/relationships/slide" Target="slides/slide36.xml"/><Relationship Id="rId45" Type="http://schemas.openxmlformats.org/officeDocument/2006/relationships/slide" Target="slides/slide41.xml"/><Relationship Id="rId32" Type="http://schemas.openxmlformats.org/officeDocument/2006/relationships/slide" Target="slides/slide28.xml"/><Relationship Id="rId37" Type="http://schemas.openxmlformats.org/officeDocument/2006/relationships/slide" Target="slides/slide33.xml"/><Relationship Id="rId24" Type="http://schemas.openxmlformats.org/officeDocument/2006/relationships/slide" Target="slides/slide20.xml"/><Relationship Id="rId53" Type="http://schemas.openxmlformats.org/officeDocument/2006/relationships/font" Target="fonts/Comfortaa-bold.fntdata"/><Relationship Id="rId11" Type="http://schemas.openxmlformats.org/officeDocument/2006/relationships/slide" Target="slides/slide7.xml"/><Relationship Id="rId5" Type="http://schemas.openxmlformats.org/officeDocument/2006/relationships/slide" Target="slides/slide1.xml"/><Relationship Id="rId19" Type="http://schemas.openxmlformats.org/officeDocument/2006/relationships/slide" Target="slides/slide15.xml"/><Relationship Id="rId43" Type="http://schemas.openxmlformats.org/officeDocument/2006/relationships/slide" Target="slides/slide39.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30" Type="http://schemas.openxmlformats.org/officeDocument/2006/relationships/slide" Target="slides/slide26.xml"/><Relationship Id="rId35" Type="http://schemas.openxmlformats.org/officeDocument/2006/relationships/slide" Target="slides/slide31.xml"/><Relationship Id="rId22" Type="http://schemas.openxmlformats.org/officeDocument/2006/relationships/slide" Target="slides/slide18.xml"/><Relationship Id="rId27" Type="http://schemas.openxmlformats.org/officeDocument/2006/relationships/slide" Target="slides/slide23.xml"/><Relationship Id="rId14" Type="http://schemas.openxmlformats.org/officeDocument/2006/relationships/slide" Target="slides/slide10.xml"/><Relationship Id="rId56" Type="http://schemas.openxmlformats.org/officeDocument/2006/relationships/customXml" Target="../customXml/item2.xml"/><Relationship Id="rId8" Type="http://schemas.openxmlformats.org/officeDocument/2006/relationships/slide" Target="slides/slide4.xml"/><Relationship Id="rId51" Type="http://schemas.openxmlformats.org/officeDocument/2006/relationships/font" Target="fonts/ComfortaaMedium-bold.fntdata"/><Relationship Id="rId3" Type="http://schemas.openxmlformats.org/officeDocument/2006/relationships/slideMaster" Target="slideMasters/slideMaster1.xml"/><Relationship Id="rId46" Type="http://schemas.openxmlformats.org/officeDocument/2006/relationships/slide" Target="slides/slide42.xml"/><Relationship Id="rId33" Type="http://schemas.openxmlformats.org/officeDocument/2006/relationships/slide" Target="slides/slide29.xml"/><Relationship Id="rId38" Type="http://schemas.openxmlformats.org/officeDocument/2006/relationships/slide" Target="slides/slide34.xml"/><Relationship Id="rId25" Type="http://schemas.openxmlformats.org/officeDocument/2006/relationships/slide" Target="slides/slide21.xml"/><Relationship Id="rId12" Type="http://schemas.openxmlformats.org/officeDocument/2006/relationships/slide" Target="slides/slide8.xml"/><Relationship Id="rId17" Type="http://schemas.openxmlformats.org/officeDocument/2006/relationships/slide" Target="slides/slide13.xml"/><Relationship Id="rId41" Type="http://schemas.openxmlformats.org/officeDocument/2006/relationships/slide" Target="slides/slide37.xml"/><Relationship Id="rId20" Type="http://schemas.openxmlformats.org/officeDocument/2006/relationships/slide" Target="slides/slide16.xml"/><Relationship Id="rId54" Type="http://customschemas.google.com/relationships/presentationmetadata" Target="metadata"/><Relationship Id="rId1" Type="http://schemas.openxmlformats.org/officeDocument/2006/relationships/theme" Target="theme/theme1.xml"/><Relationship Id="rId6" Type="http://schemas.openxmlformats.org/officeDocument/2006/relationships/slide" Target="slides/slide2.xml"/><Relationship Id="rId49" Type="http://schemas.openxmlformats.org/officeDocument/2006/relationships/slide" Target="slides/slide45.xml"/><Relationship Id="rId36" Type="http://schemas.openxmlformats.org/officeDocument/2006/relationships/slide" Target="slides/slide32.xml"/><Relationship Id="rId23" Type="http://schemas.openxmlformats.org/officeDocument/2006/relationships/slide" Target="slides/slide19.xml"/><Relationship Id="rId28" Type="http://schemas.openxmlformats.org/officeDocument/2006/relationships/slide" Target="slides/slide24.xml"/><Relationship Id="rId15" Type="http://schemas.openxmlformats.org/officeDocument/2006/relationships/slide" Target="slides/slide11.xml"/><Relationship Id="rId57" Type="http://schemas.openxmlformats.org/officeDocument/2006/relationships/customXml" Target="../customXml/item3.xml"/><Relationship Id="rId44" Type="http://schemas.openxmlformats.org/officeDocument/2006/relationships/slide" Target="slides/slide40.xml"/><Relationship Id="rId31" Type="http://schemas.openxmlformats.org/officeDocument/2006/relationships/slide" Target="slides/slide27.xml"/><Relationship Id="rId52" Type="http://schemas.openxmlformats.org/officeDocument/2006/relationships/font" Target="fonts/Comfortaa-regular.fntdata"/><Relationship Id="rId10"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i.stackexchange.com/questions/27931/what-is-the-probability-of-selecting-the-greedy-action-in-a-0-5-greedy-selection"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i.stackexchange.com/questions/27931/what-is-the-probability-of-selecting-the-greedy-action-in-a-0-5-greedy-selection"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Welcome to the course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100"/>
              <a:buNone/>
            </a:pPr>
            <a:r>
              <a:rPr lang="en-US"/>
              <a:t>The idea that we learn by interacting with our environment is probably the first to occur to us when we think about the nature of learning. When an infant plays, waves its arms, or looks about, it has no explicit teacher, but it does have a direct sensorimotor connection to its environment.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Whether we are learning to drive a car or to hold a conversation, we are acutely aware of how our environment responds to what we do, and we seek to influence what happens through our behavior.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Learning from interaction is a foundational idea underlying nearly all theories of learning and intelligence. We will take a computational approach to learning from interaction.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 specific approach which we use to learn from the environment, which we call as reinforcement learning, is much more focused on goal-directed learning from interaction than are other approaches to machine learning.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In this course, we will look into various kind of experimental setups modelling the agent-environment interaction towards performing goal oriented learning. We will start with very basics, and an elementary model.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This course is a core  course for all of you.  This course will be taught by myself and Dr. Sangeetha Viswanathan.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169" name="Google Shape;16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4a90fbe9f0_0_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g24a90fbe9f0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4a90fbe9f0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g24a90fbe9f0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4a90fbe9f0_0_1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g24a90fbe9f0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4a90fbe9f0_0_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6" name="Google Shape;276;g24a90fbe9f0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4a90fbe9f0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g24a90fbe9f0_0_1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 name="Google Shape;287;g24a90fbe9f0_0_1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4a90fbe9f0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g24a90fbe9f0_0_1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g24a90fbe9f0_0_1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4a90fbe9f0_0_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g24a90fbe9f0_0_1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g24a90fbe9f0_0_1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4a90fbe9f0_0_1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4" name="Google Shape;314;g24a90fbe9f0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4a90fbe9f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Refer to </a:t>
            </a:r>
            <a:r>
              <a:rPr lang="en-US" u="sng">
                <a:solidFill>
                  <a:schemeClr val="hlink"/>
                </a:solidFill>
                <a:hlinkClick r:id="rId2"/>
              </a:rPr>
              <a:t>https://ai.stackexchange.com/questions/27931/what-is-the-probability-of-selecting-the-greedy-action-in-a-0-5-greedy-selection</a:t>
            </a:r>
            <a:r>
              <a:rPr lang="en-US"/>
              <a:t> </a:t>
            </a:r>
            <a:endParaRPr/>
          </a:p>
          <a:p>
            <a:pPr indent="0" lvl="0" marL="0" rtl="0" algn="l">
              <a:lnSpc>
                <a:spcPct val="100000"/>
              </a:lnSpc>
              <a:spcBef>
                <a:spcPts val="0"/>
              </a:spcBef>
              <a:spcAft>
                <a:spcPts val="0"/>
              </a:spcAft>
              <a:buSzPts val="1400"/>
              <a:buNone/>
            </a:pPr>
            <a:r>
              <a:rPr lang="en-US"/>
              <a:t>for a good discussion on the solution. </a:t>
            </a:r>
            <a:endParaRPr/>
          </a:p>
        </p:txBody>
      </p:sp>
      <p:sp>
        <p:nvSpPr>
          <p:cNvPr id="324" name="Google Shape;324;g24a90fbe9f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4a90fbe9f0_0_2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Refer to </a:t>
            </a:r>
            <a:r>
              <a:rPr lang="en-US" u="sng">
                <a:solidFill>
                  <a:schemeClr val="hlink"/>
                </a:solidFill>
                <a:hlinkClick r:id="rId2"/>
              </a:rPr>
              <a:t>https://ai.stackexchange.com/questions/27931/what-is-the-probability-of-selecting-the-greedy-action-in-a-0-5-greedy-selection</a:t>
            </a:r>
            <a:r>
              <a:rPr lang="en-US"/>
              <a:t> </a:t>
            </a:r>
            <a:endParaRPr/>
          </a:p>
          <a:p>
            <a:pPr indent="0" lvl="0" marL="0" rtl="0" algn="l">
              <a:lnSpc>
                <a:spcPct val="100000"/>
              </a:lnSpc>
              <a:spcBef>
                <a:spcPts val="0"/>
              </a:spcBef>
              <a:spcAft>
                <a:spcPts val="0"/>
              </a:spcAft>
              <a:buSzPts val="1400"/>
              <a:buNone/>
            </a:pPr>
            <a:r>
              <a:rPr lang="en-US"/>
              <a:t>for a good discussion on the solution. </a:t>
            </a:r>
            <a:endParaRPr/>
          </a:p>
        </p:txBody>
      </p:sp>
      <p:sp>
        <p:nvSpPr>
          <p:cNvPr id="331" name="Google Shape;331;g24a90fbe9f0_0_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47a2a4dd17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g247a2a4dd17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g247a2a4dd17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4a90fbe9f0_0_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g24a90fbe9f0_0_2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g24a90fbe9f0_0_2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4a90fbe9f0_0_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24a90fbe9f0_0_2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0" name="Google Shape;350;g24a90fbe9f0_0_2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4a90fbe9f0_0_2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g24a90fbe9f0_0_2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8" name="Google Shape;358;g24a90fbe9f0_0_2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4a90fbe9f0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g24a90fbe9f0_0_2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g24a90fbe9f0_0_2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4a90fbe9f0_0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g24a90fbe9f0_0_2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4" name="Google Shape;374;g24a90fbe9f0_0_2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4a90fbe9f0_0_2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g24a90fbe9f0_0_2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2" name="Google Shape;382;g24a90fbe9f0_0_2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4a90fbe9f0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g24a90fbe9f0_0_2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2" name="Google Shape;392;g24a90fbe9f0_0_2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4a90fbe9f0_0_3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g24a90fbe9f0_0_3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2" name="Google Shape;402;g24a90fbe9f0_0_3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193d7b41f8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193d7b41f8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g3193d7b41f8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4a90fbe9f0_0_3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Google Shape;416;g24a90fbe9f0_0_3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7" name="Google Shape;417;g24a90fbe9f0_0_3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4a90fbe9f0_0_4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g24a90fbe9f0_0_4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4a90fbe9f0_0_3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g24a90fbe9f0_0_3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Averaging methods are appropriate for stationary bandit problems,</a:t>
            </a:r>
            <a:endParaRPr/>
          </a:p>
          <a:p>
            <a:pPr indent="0" lvl="0" marL="0" rtl="0" algn="l">
              <a:lnSpc>
                <a:spcPct val="100000"/>
              </a:lnSpc>
              <a:spcBef>
                <a:spcPts val="0"/>
              </a:spcBef>
              <a:spcAft>
                <a:spcPts val="0"/>
              </a:spcAft>
              <a:buSzPts val="1400"/>
              <a:buNone/>
            </a:pPr>
            <a:r>
              <a:rPr lang="en-US"/>
              <a:t>We often encounter reinforcement learning problems that are effectively nonstationary; In such cases it makes sense to give more weight to recent rewards than to long-past rewards.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426" name="Google Shape;426;g24a90fbe9f0_0_3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4a90fbe9f0_0_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g24a90fbe9f0_0_3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7" name="Google Shape;437;g24a90fbe9f0_0_3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4a90fbe9f0_0_3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g24a90fbe9f0_0_3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5" name="Google Shape;445;g24a90fbe9f0_0_3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4a90fbe9f0_0_3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g24a90fbe9f0_0_3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6" name="Google Shape;456;g24a90fbe9f0_0_3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4a90fbe9f0_0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g24a90fbe9f0_0_3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5" name="Google Shape;465;g24a90fbe9f0_0_3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4a90fbe9f0_0_4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g24a90fbe9f0_0_4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1" name="Google Shape;481;g24a90fbe9f0_0_4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1b9ad91eb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8" name="Google Shape;488;g31b9ad91eb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1b9ad91ebe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7" name="Google Shape;497;g31b9ad91ebe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1b9ad91ebe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4" name="Google Shape;504;g31b9ad91ebe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1b9ad91ebe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1" name="Google Shape;511;g31b9ad91ebe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4a90fbe9f0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 name="Google Shape;191;g24a90fbe9f0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1b9ad91ebe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g31b9ad91ebe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2" name="Google Shape;522;g31b9ad91ebe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1b9ad91ebe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1" name="Google Shape;531;g31b9ad91ebe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1b9ad91ebe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7" name="Google Shape;537;g31b9ad91ebe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1b9ad91ebe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g31b9ad91ebe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5" name="Google Shape;545;g31b9ad91ebe_0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4bfade7e8f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4" name="Google Shape;554;g24bfade7e8f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4a90fbe9f0_0_5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g24a90fbe9f0_0_5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2" name="Google Shape;562;g24a90fbe9f0_0_5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4a90fbe9f0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 name="Google Shape;199;g24a90fbe9f0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4a90fbe9f0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 name="Google Shape;208;g24a90fbe9f0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a90fbe9f0_0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g24a90fbe9f0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4a90fbe9f0_0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g24a90fbe9f0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4a90fbe9f0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g24a90fbe9f0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gi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pic>
        <p:nvPicPr>
          <p:cNvPr descr="BITS Pilani logo" id="15" name="Google Shape;15;p6"/>
          <p:cNvPicPr preferRelativeResize="0"/>
          <p:nvPr/>
        </p:nvPicPr>
        <p:blipFill rotWithShape="1">
          <a:blip r:embed="rId2">
            <a:alphaModFix/>
          </a:blip>
          <a:srcRect b="0" l="0" r="0" t="0"/>
          <a:stretch/>
        </p:blipFill>
        <p:spPr>
          <a:xfrm>
            <a:off x="8822778" y="262802"/>
            <a:ext cx="3338739" cy="865907"/>
          </a:xfrm>
          <a:prstGeom prst="rect">
            <a:avLst/>
          </a:prstGeom>
          <a:noFill/>
          <a:ln>
            <a:noFill/>
          </a:ln>
        </p:spPr>
      </p:pic>
      <p:sp>
        <p:nvSpPr>
          <p:cNvPr id="16" name="Google Shape;16;p6"/>
          <p:cNvSpPr txBox="1"/>
          <p:nvPr/>
        </p:nvSpPr>
        <p:spPr>
          <a:xfrm>
            <a:off x="4369200" y="5716225"/>
            <a:ext cx="7219500" cy="865800"/>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1600"/>
              <a:buFont typeface="Arial"/>
              <a:buNone/>
            </a:pPr>
            <a:r>
              <a:rPr lang="en-US" sz="1600">
                <a:solidFill>
                  <a:schemeClr val="dk1"/>
                </a:solidFill>
                <a:latin typeface="Calibri"/>
                <a:ea typeface="Calibri"/>
                <a:cs typeface="Calibri"/>
                <a:sym typeface="Calibri"/>
              </a:rPr>
              <a:t>Instructors - DRL Course</a:t>
            </a:r>
            <a:endParaRPr b="0" i="0" sz="1400" u="none" cap="none" strike="noStrike">
              <a:solidFill>
                <a:srgbClr val="000000"/>
              </a:solidFill>
              <a:latin typeface="Arial"/>
              <a:ea typeface="Arial"/>
              <a:cs typeface="Arial"/>
              <a:sym typeface="Arial"/>
            </a:endParaRPr>
          </a:p>
        </p:txBody>
      </p:sp>
      <p:pic>
        <p:nvPicPr>
          <p:cNvPr id="17" name="Google Shape;17;p6"/>
          <p:cNvPicPr preferRelativeResize="0"/>
          <p:nvPr/>
        </p:nvPicPr>
        <p:blipFill rotWithShape="1">
          <a:blip r:embed="rId3">
            <a:alphaModFix/>
          </a:blip>
          <a:srcRect b="0" l="0" r="0" t="0"/>
          <a:stretch/>
        </p:blipFill>
        <p:spPr>
          <a:xfrm>
            <a:off x="0" y="0"/>
            <a:ext cx="5581652" cy="6858000"/>
          </a:xfrm>
          <a:prstGeom prst="rect">
            <a:avLst/>
          </a:prstGeom>
          <a:noFill/>
          <a:ln>
            <a:noFill/>
          </a:ln>
        </p:spPr>
      </p:pic>
      <p:sp>
        <p:nvSpPr>
          <p:cNvPr id="18" name="Google Shape;18;p6"/>
          <p:cNvSpPr txBox="1"/>
          <p:nvPr>
            <p:ph type="ctrTitle"/>
          </p:nvPr>
        </p:nvSpPr>
        <p:spPr>
          <a:xfrm>
            <a:off x="1867990" y="3226527"/>
            <a:ext cx="9489822" cy="127362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600"/>
              <a:buFont typeface="Calibri"/>
              <a:buNone/>
              <a:defRPr sz="3600" cap="none">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6"/>
          <p:cNvSpPr txBox="1"/>
          <p:nvPr/>
        </p:nvSpPr>
        <p:spPr>
          <a:xfrm>
            <a:off x="64525" y="1053900"/>
            <a:ext cx="4196100" cy="909600"/>
          </a:xfrm>
          <a:prstGeom prst="rect">
            <a:avLst/>
          </a:prstGeom>
          <a:noFill/>
          <a:ln>
            <a:noFill/>
          </a:ln>
        </p:spPr>
        <p:txBody>
          <a:bodyPr anchorCtr="0" anchor="t" bIns="45700" lIns="91425" spcFirstLastPara="1" rIns="91425" wrap="square" tIns="45700">
            <a:normAutofit/>
          </a:bodyPr>
          <a:lstStyle/>
          <a:p>
            <a:pPr indent="0" lvl="0" marL="0" marR="0" rtl="0" algn="r">
              <a:lnSpc>
                <a:spcPct val="90000"/>
              </a:lnSpc>
              <a:spcBef>
                <a:spcPts val="0"/>
              </a:spcBef>
              <a:spcAft>
                <a:spcPts val="0"/>
              </a:spcAft>
              <a:buClr>
                <a:schemeClr val="dk1"/>
              </a:buClr>
              <a:buSzPts val="1600"/>
              <a:buFont typeface="Arial"/>
              <a:buNone/>
            </a:pPr>
            <a:r>
              <a:rPr b="0" i="0" lang="en-US" sz="2600" u="none" cap="none" strike="noStrike">
                <a:solidFill>
                  <a:schemeClr val="dk1"/>
                </a:solidFill>
                <a:latin typeface="Calibri"/>
                <a:ea typeface="Calibri"/>
                <a:cs typeface="Calibri"/>
                <a:sym typeface="Calibri"/>
              </a:rPr>
              <a:t>Deep Reinforcement Learning</a:t>
            </a:r>
            <a:endParaRPr b="0" i="0" sz="2600" u="none" cap="none" strike="noStrike">
              <a:solidFill>
                <a:schemeClr val="dk1"/>
              </a:solidFill>
              <a:latin typeface="Calibri"/>
              <a:ea typeface="Calibri"/>
              <a:cs typeface="Calibri"/>
              <a:sym typeface="Calibri"/>
            </a:endParaRPr>
          </a:p>
          <a:p>
            <a:pPr indent="0" lvl="0" marL="0" marR="0" rtl="0" algn="r">
              <a:lnSpc>
                <a:spcPct val="90000"/>
              </a:lnSpc>
              <a:spcBef>
                <a:spcPts val="0"/>
              </a:spcBef>
              <a:spcAft>
                <a:spcPts val="0"/>
              </a:spcAft>
              <a:buClr>
                <a:schemeClr val="dk1"/>
              </a:buClr>
              <a:buSzPts val="1600"/>
              <a:buFont typeface="Arial"/>
              <a:buNone/>
            </a:pPr>
            <a:r>
              <a:rPr b="0" i="0" lang="en-US" sz="1700" u="none" cap="none" strike="noStrike">
                <a:solidFill>
                  <a:schemeClr val="dk1"/>
                </a:solidFill>
                <a:latin typeface="Calibri"/>
                <a:ea typeface="Calibri"/>
                <a:cs typeface="Calibri"/>
                <a:sym typeface="Calibri"/>
              </a:rPr>
              <a:t>2022-23 Second Semester, M.Tech (AIML)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4 People">
  <p:cSld name="Team Slide 4 People">
    <p:bg>
      <p:bgPr>
        <a:solidFill>
          <a:schemeClr val="lt1"/>
        </a:solidFill>
      </p:bgPr>
    </p:bg>
    <p:spTree>
      <p:nvGrpSpPr>
        <p:cNvPr id="67" name="Shape 67"/>
        <p:cNvGrpSpPr/>
        <p:nvPr/>
      </p:nvGrpSpPr>
      <p:grpSpPr>
        <a:xfrm>
          <a:off x="0" y="0"/>
          <a:ext cx="0" cy="0"/>
          <a:chOff x="0" y="0"/>
          <a:chExt cx="0" cy="0"/>
        </a:xfrm>
      </p:grpSpPr>
      <p:sp>
        <p:nvSpPr>
          <p:cNvPr id="68" name="Google Shape;68;p14"/>
          <p:cNvSpPr txBox="1"/>
          <p:nvPr>
            <p:ph type="title"/>
          </p:nvPr>
        </p:nvSpPr>
        <p:spPr>
          <a:xfrm>
            <a:off x="1228567" y="373362"/>
            <a:ext cx="10462689" cy="129868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4"/>
          <p:cNvSpPr/>
          <p:nvPr>
            <p:ph idx="2" type="pic"/>
          </p:nvPr>
        </p:nvSpPr>
        <p:spPr>
          <a:xfrm>
            <a:off x="1487181" y="2886074"/>
            <a:ext cx="1845511" cy="1845511"/>
          </a:xfrm>
          <a:prstGeom prst="rect">
            <a:avLst/>
          </a:prstGeom>
          <a:solidFill>
            <a:srgbClr val="F2F2F2"/>
          </a:solidFill>
          <a:ln>
            <a:noFill/>
          </a:ln>
        </p:spPr>
      </p:sp>
      <p:sp>
        <p:nvSpPr>
          <p:cNvPr id="70" name="Google Shape;70;p14"/>
          <p:cNvSpPr txBox="1"/>
          <p:nvPr>
            <p:ph idx="1" type="body"/>
          </p:nvPr>
        </p:nvSpPr>
        <p:spPr>
          <a:xfrm>
            <a:off x="1228568" y="5084524"/>
            <a:ext cx="2317707"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 name="Google Shape;71;p14"/>
          <p:cNvSpPr txBox="1"/>
          <p:nvPr>
            <p:ph idx="3" type="body"/>
          </p:nvPr>
        </p:nvSpPr>
        <p:spPr>
          <a:xfrm>
            <a:off x="1487181" y="5464114"/>
            <a:ext cx="1845511"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 name="Google Shape;72;p14"/>
          <p:cNvSpPr/>
          <p:nvPr>
            <p:ph idx="4" type="pic"/>
          </p:nvPr>
        </p:nvSpPr>
        <p:spPr>
          <a:xfrm>
            <a:off x="3836914" y="2886074"/>
            <a:ext cx="1845511" cy="1845511"/>
          </a:xfrm>
          <a:prstGeom prst="rect">
            <a:avLst/>
          </a:prstGeom>
          <a:solidFill>
            <a:srgbClr val="F2F2F2"/>
          </a:solidFill>
          <a:ln>
            <a:noFill/>
          </a:ln>
        </p:spPr>
      </p:sp>
      <p:sp>
        <p:nvSpPr>
          <p:cNvPr id="73" name="Google Shape;73;p14"/>
          <p:cNvSpPr txBox="1"/>
          <p:nvPr>
            <p:ph idx="5" type="body"/>
          </p:nvPr>
        </p:nvSpPr>
        <p:spPr>
          <a:xfrm>
            <a:off x="3578300" y="5084524"/>
            <a:ext cx="2330816"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 name="Google Shape;74;p14"/>
          <p:cNvSpPr txBox="1"/>
          <p:nvPr>
            <p:ph idx="6" type="body"/>
          </p:nvPr>
        </p:nvSpPr>
        <p:spPr>
          <a:xfrm>
            <a:off x="3836913" y="5478796"/>
            <a:ext cx="1855949"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 name="Google Shape;75;p14"/>
          <p:cNvSpPr/>
          <p:nvPr>
            <p:ph idx="7" type="pic"/>
          </p:nvPr>
        </p:nvSpPr>
        <p:spPr>
          <a:xfrm>
            <a:off x="6327578" y="2886074"/>
            <a:ext cx="1845511" cy="1845511"/>
          </a:xfrm>
          <a:prstGeom prst="rect">
            <a:avLst/>
          </a:prstGeom>
          <a:solidFill>
            <a:srgbClr val="F2F2F2"/>
          </a:solidFill>
          <a:ln>
            <a:noFill/>
          </a:ln>
        </p:spPr>
      </p:sp>
      <p:sp>
        <p:nvSpPr>
          <p:cNvPr id="76" name="Google Shape;76;p14"/>
          <p:cNvSpPr txBox="1"/>
          <p:nvPr>
            <p:ph idx="8" type="body"/>
          </p:nvPr>
        </p:nvSpPr>
        <p:spPr>
          <a:xfrm>
            <a:off x="6068964" y="5084524"/>
            <a:ext cx="2317707"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7" name="Google Shape;77;p14"/>
          <p:cNvSpPr txBox="1"/>
          <p:nvPr>
            <p:ph idx="9" type="body"/>
          </p:nvPr>
        </p:nvSpPr>
        <p:spPr>
          <a:xfrm>
            <a:off x="6327577" y="5478796"/>
            <a:ext cx="1845511"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8" name="Google Shape;78;p14"/>
          <p:cNvSpPr/>
          <p:nvPr>
            <p:ph idx="13" type="pic"/>
          </p:nvPr>
        </p:nvSpPr>
        <p:spPr>
          <a:xfrm>
            <a:off x="8747458" y="2886074"/>
            <a:ext cx="1845511" cy="1845511"/>
          </a:xfrm>
          <a:prstGeom prst="rect">
            <a:avLst/>
          </a:prstGeom>
          <a:solidFill>
            <a:srgbClr val="F2F2F2"/>
          </a:solidFill>
          <a:ln>
            <a:noFill/>
          </a:ln>
        </p:spPr>
      </p:sp>
      <p:sp>
        <p:nvSpPr>
          <p:cNvPr id="79" name="Google Shape;79;p14"/>
          <p:cNvSpPr txBox="1"/>
          <p:nvPr>
            <p:ph idx="14" type="body"/>
          </p:nvPr>
        </p:nvSpPr>
        <p:spPr>
          <a:xfrm>
            <a:off x="8488845" y="5084524"/>
            <a:ext cx="2317706"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0" name="Google Shape;80;p14"/>
          <p:cNvSpPr txBox="1"/>
          <p:nvPr>
            <p:ph idx="15" type="body"/>
          </p:nvPr>
        </p:nvSpPr>
        <p:spPr>
          <a:xfrm>
            <a:off x="8747458" y="5464114"/>
            <a:ext cx="184551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 name="Google Shape;81;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Birla Institute of Technology and Science, Pilani | Logopedia | Fandom" id="83" name="Google Shape;83;p14"/>
          <p:cNvPicPr preferRelativeResize="0"/>
          <p:nvPr/>
        </p:nvPicPr>
        <p:blipFill rotWithShape="1">
          <a:blip r:embed="rId2">
            <a:alphaModFix/>
          </a:blip>
          <a:srcRect b="0" l="0" r="0" t="0"/>
          <a:stretch/>
        </p:blipFill>
        <p:spPr>
          <a:xfrm>
            <a:off x="0" y="28575"/>
            <a:ext cx="704850" cy="7048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8 People">
  <p:cSld name="Team Slide 8 People">
    <p:bg>
      <p:bgPr>
        <a:solidFill>
          <a:schemeClr val="dk1"/>
        </a:solidFill>
      </p:bgPr>
    </p:bg>
    <p:spTree>
      <p:nvGrpSpPr>
        <p:cNvPr id="84" name="Shape 84"/>
        <p:cNvGrpSpPr/>
        <p:nvPr/>
      </p:nvGrpSpPr>
      <p:grpSpPr>
        <a:xfrm>
          <a:off x="0" y="0"/>
          <a:ext cx="0" cy="0"/>
          <a:chOff x="0" y="0"/>
          <a:chExt cx="0" cy="0"/>
        </a:xfrm>
      </p:grpSpPr>
      <p:grpSp>
        <p:nvGrpSpPr>
          <p:cNvPr id="85" name="Google Shape;85;p15"/>
          <p:cNvGrpSpPr/>
          <p:nvPr/>
        </p:nvGrpSpPr>
        <p:grpSpPr>
          <a:xfrm>
            <a:off x="0" y="473953"/>
            <a:ext cx="12192000" cy="5621336"/>
            <a:chOff x="0" y="473953"/>
            <a:chExt cx="12192000" cy="5621336"/>
          </a:xfrm>
        </p:grpSpPr>
        <p:pic>
          <p:nvPicPr>
            <p:cNvPr id="86" name="Google Shape;86;p15"/>
            <p:cNvPicPr preferRelativeResize="0"/>
            <p:nvPr/>
          </p:nvPicPr>
          <p:blipFill rotWithShape="1">
            <a:blip r:embed="rId2">
              <a:alphaModFix/>
            </a:blip>
            <a:srcRect b="0" l="0" r="0" t="0"/>
            <a:stretch/>
          </p:blipFill>
          <p:spPr>
            <a:xfrm>
              <a:off x="0" y="473953"/>
              <a:ext cx="2057400" cy="1647825"/>
            </a:xfrm>
            <a:prstGeom prst="rect">
              <a:avLst/>
            </a:prstGeom>
            <a:noFill/>
            <a:ln>
              <a:noFill/>
            </a:ln>
          </p:spPr>
        </p:pic>
        <p:pic>
          <p:nvPicPr>
            <p:cNvPr id="87" name="Google Shape;87;p15"/>
            <p:cNvPicPr preferRelativeResize="0"/>
            <p:nvPr/>
          </p:nvPicPr>
          <p:blipFill rotWithShape="1">
            <a:blip r:embed="rId3">
              <a:alphaModFix/>
            </a:blip>
            <a:srcRect b="0" l="0" r="0" t="0"/>
            <a:stretch/>
          </p:blipFill>
          <p:spPr>
            <a:xfrm>
              <a:off x="11049000" y="5180889"/>
              <a:ext cx="1143000" cy="914400"/>
            </a:xfrm>
            <a:prstGeom prst="rect">
              <a:avLst/>
            </a:prstGeom>
            <a:noFill/>
            <a:ln>
              <a:noFill/>
            </a:ln>
          </p:spPr>
        </p:pic>
      </p:grpSp>
      <p:sp>
        <p:nvSpPr>
          <p:cNvPr id="88" name="Google Shape;88;p15"/>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2800"/>
              <a:buFont typeface="Calibri"/>
              <a:buNone/>
              <a:defRPr sz="28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5"/>
          <p:cNvSpPr/>
          <p:nvPr>
            <p:ph idx="2" type="pic"/>
          </p:nvPr>
        </p:nvSpPr>
        <p:spPr>
          <a:xfrm>
            <a:off x="1877176" y="2428875"/>
            <a:ext cx="1066800" cy="1066800"/>
          </a:xfrm>
          <a:prstGeom prst="rect">
            <a:avLst/>
          </a:prstGeom>
          <a:solidFill>
            <a:schemeClr val="lt1"/>
          </a:solidFill>
          <a:ln>
            <a:noFill/>
          </a:ln>
        </p:spPr>
      </p:sp>
      <p:sp>
        <p:nvSpPr>
          <p:cNvPr id="90" name="Google Shape;90;p15"/>
          <p:cNvSpPr txBox="1"/>
          <p:nvPr>
            <p:ph idx="1" type="body"/>
          </p:nvPr>
        </p:nvSpPr>
        <p:spPr>
          <a:xfrm>
            <a:off x="1500168" y="3654378"/>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1" name="Google Shape;91;p15"/>
          <p:cNvSpPr txBox="1"/>
          <p:nvPr>
            <p:ph idx="3" type="body"/>
          </p:nvPr>
        </p:nvSpPr>
        <p:spPr>
          <a:xfrm>
            <a:off x="1500168" y="3809747"/>
            <a:ext cx="18288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2" name="Google Shape;92;p15"/>
          <p:cNvSpPr/>
          <p:nvPr>
            <p:ph idx="4" type="pic"/>
          </p:nvPr>
        </p:nvSpPr>
        <p:spPr>
          <a:xfrm>
            <a:off x="4226270" y="2428875"/>
            <a:ext cx="1066800" cy="1066800"/>
          </a:xfrm>
          <a:prstGeom prst="rect">
            <a:avLst/>
          </a:prstGeom>
          <a:solidFill>
            <a:schemeClr val="lt1"/>
          </a:solidFill>
          <a:ln>
            <a:noFill/>
          </a:ln>
        </p:spPr>
      </p:sp>
      <p:sp>
        <p:nvSpPr>
          <p:cNvPr id="93" name="Google Shape;93;p15"/>
          <p:cNvSpPr txBox="1"/>
          <p:nvPr>
            <p:ph idx="5" type="body"/>
          </p:nvPr>
        </p:nvSpPr>
        <p:spPr>
          <a:xfrm>
            <a:off x="3849262" y="3654378"/>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4" name="Google Shape;94;p15"/>
          <p:cNvSpPr txBox="1"/>
          <p:nvPr>
            <p:ph idx="6" type="body"/>
          </p:nvPr>
        </p:nvSpPr>
        <p:spPr>
          <a:xfrm>
            <a:off x="3849262" y="3809747"/>
            <a:ext cx="18288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5" name="Google Shape;95;p15"/>
          <p:cNvSpPr/>
          <p:nvPr>
            <p:ph idx="7" type="pic"/>
          </p:nvPr>
        </p:nvSpPr>
        <p:spPr>
          <a:xfrm>
            <a:off x="6655584" y="2428875"/>
            <a:ext cx="1066800" cy="1066800"/>
          </a:xfrm>
          <a:prstGeom prst="rect">
            <a:avLst/>
          </a:prstGeom>
          <a:solidFill>
            <a:schemeClr val="lt1"/>
          </a:solidFill>
          <a:ln>
            <a:noFill/>
          </a:ln>
        </p:spPr>
      </p:sp>
      <p:sp>
        <p:nvSpPr>
          <p:cNvPr id="96" name="Google Shape;96;p15"/>
          <p:cNvSpPr txBox="1"/>
          <p:nvPr>
            <p:ph idx="8" type="body"/>
          </p:nvPr>
        </p:nvSpPr>
        <p:spPr>
          <a:xfrm>
            <a:off x="6198355" y="3654378"/>
            <a:ext cx="2105135"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7" name="Google Shape;97;p15"/>
          <p:cNvSpPr txBox="1"/>
          <p:nvPr>
            <p:ph idx="9" type="body"/>
          </p:nvPr>
        </p:nvSpPr>
        <p:spPr>
          <a:xfrm>
            <a:off x="6095999" y="3809747"/>
            <a:ext cx="2299855"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8" name="Google Shape;98;p15"/>
          <p:cNvSpPr/>
          <p:nvPr>
            <p:ph idx="13" type="pic"/>
          </p:nvPr>
        </p:nvSpPr>
        <p:spPr>
          <a:xfrm>
            <a:off x="9136814" y="2428875"/>
            <a:ext cx="1066800" cy="1066800"/>
          </a:xfrm>
          <a:prstGeom prst="rect">
            <a:avLst/>
          </a:prstGeom>
          <a:solidFill>
            <a:schemeClr val="lt1"/>
          </a:solidFill>
          <a:ln>
            <a:noFill/>
          </a:ln>
        </p:spPr>
      </p:sp>
      <p:sp>
        <p:nvSpPr>
          <p:cNvPr id="99" name="Google Shape;99;p15"/>
          <p:cNvSpPr txBox="1"/>
          <p:nvPr>
            <p:ph idx="14" type="body"/>
          </p:nvPr>
        </p:nvSpPr>
        <p:spPr>
          <a:xfrm>
            <a:off x="8759806" y="3654378"/>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0" name="Google Shape;100;p15"/>
          <p:cNvSpPr txBox="1"/>
          <p:nvPr>
            <p:ph idx="15" type="body"/>
          </p:nvPr>
        </p:nvSpPr>
        <p:spPr>
          <a:xfrm>
            <a:off x="8744480" y="3809747"/>
            <a:ext cx="1844126"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1" name="Google Shape;101;p15"/>
          <p:cNvSpPr/>
          <p:nvPr>
            <p:ph idx="16" type="pic"/>
          </p:nvPr>
        </p:nvSpPr>
        <p:spPr>
          <a:xfrm>
            <a:off x="1877176" y="4287711"/>
            <a:ext cx="1066800" cy="1066800"/>
          </a:xfrm>
          <a:prstGeom prst="rect">
            <a:avLst/>
          </a:prstGeom>
          <a:solidFill>
            <a:schemeClr val="lt1"/>
          </a:solidFill>
          <a:ln>
            <a:noFill/>
          </a:ln>
        </p:spPr>
      </p:sp>
      <p:sp>
        <p:nvSpPr>
          <p:cNvPr id="102" name="Google Shape;102;p15"/>
          <p:cNvSpPr txBox="1"/>
          <p:nvPr>
            <p:ph idx="17" type="body"/>
          </p:nvPr>
        </p:nvSpPr>
        <p:spPr>
          <a:xfrm>
            <a:off x="1500168"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3" name="Google Shape;103;p15"/>
          <p:cNvSpPr txBox="1"/>
          <p:nvPr>
            <p:ph idx="18" type="body"/>
          </p:nvPr>
        </p:nvSpPr>
        <p:spPr>
          <a:xfrm>
            <a:off x="1500168" y="5668583"/>
            <a:ext cx="18288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4" name="Google Shape;104;p15"/>
          <p:cNvSpPr/>
          <p:nvPr>
            <p:ph idx="19" type="pic"/>
          </p:nvPr>
        </p:nvSpPr>
        <p:spPr>
          <a:xfrm>
            <a:off x="4226270" y="4287711"/>
            <a:ext cx="1066800" cy="1066800"/>
          </a:xfrm>
          <a:prstGeom prst="rect">
            <a:avLst/>
          </a:prstGeom>
          <a:solidFill>
            <a:schemeClr val="lt1"/>
          </a:solidFill>
          <a:ln>
            <a:noFill/>
          </a:ln>
        </p:spPr>
      </p:sp>
      <p:sp>
        <p:nvSpPr>
          <p:cNvPr id="105" name="Google Shape;105;p15"/>
          <p:cNvSpPr txBox="1"/>
          <p:nvPr>
            <p:ph idx="20" type="body"/>
          </p:nvPr>
        </p:nvSpPr>
        <p:spPr>
          <a:xfrm>
            <a:off x="3849262"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6" name="Google Shape;106;p15"/>
          <p:cNvSpPr txBox="1"/>
          <p:nvPr>
            <p:ph idx="21" type="body"/>
          </p:nvPr>
        </p:nvSpPr>
        <p:spPr>
          <a:xfrm>
            <a:off x="3849262" y="5668583"/>
            <a:ext cx="18288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7" name="Google Shape;107;p15"/>
          <p:cNvSpPr/>
          <p:nvPr>
            <p:ph idx="22" type="pic"/>
          </p:nvPr>
        </p:nvSpPr>
        <p:spPr>
          <a:xfrm>
            <a:off x="6655584" y="4287711"/>
            <a:ext cx="1066800" cy="1066800"/>
          </a:xfrm>
          <a:prstGeom prst="rect">
            <a:avLst/>
          </a:prstGeom>
          <a:solidFill>
            <a:schemeClr val="lt1"/>
          </a:solidFill>
          <a:ln>
            <a:noFill/>
          </a:ln>
        </p:spPr>
      </p:sp>
      <p:sp>
        <p:nvSpPr>
          <p:cNvPr id="108" name="Google Shape;108;p15"/>
          <p:cNvSpPr txBox="1"/>
          <p:nvPr>
            <p:ph idx="23" type="body"/>
          </p:nvPr>
        </p:nvSpPr>
        <p:spPr>
          <a:xfrm>
            <a:off x="6339926"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9" name="Google Shape;109;p15"/>
          <p:cNvSpPr txBox="1"/>
          <p:nvPr>
            <p:ph idx="24" type="body"/>
          </p:nvPr>
        </p:nvSpPr>
        <p:spPr>
          <a:xfrm>
            <a:off x="6339926" y="5668583"/>
            <a:ext cx="1813474"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0" name="Google Shape;110;p15"/>
          <p:cNvSpPr/>
          <p:nvPr>
            <p:ph idx="25" type="pic"/>
          </p:nvPr>
        </p:nvSpPr>
        <p:spPr>
          <a:xfrm>
            <a:off x="9136814" y="4287711"/>
            <a:ext cx="1066800" cy="1066800"/>
          </a:xfrm>
          <a:prstGeom prst="rect">
            <a:avLst/>
          </a:prstGeom>
          <a:solidFill>
            <a:schemeClr val="lt1"/>
          </a:solidFill>
          <a:ln>
            <a:noFill/>
          </a:ln>
        </p:spPr>
      </p:sp>
      <p:sp>
        <p:nvSpPr>
          <p:cNvPr id="111" name="Google Shape;111;p15"/>
          <p:cNvSpPr txBox="1"/>
          <p:nvPr>
            <p:ph idx="26" type="body"/>
          </p:nvPr>
        </p:nvSpPr>
        <p:spPr>
          <a:xfrm>
            <a:off x="8759806"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2" name="Google Shape;112;p15"/>
          <p:cNvSpPr txBox="1"/>
          <p:nvPr>
            <p:ph idx="27" type="body"/>
          </p:nvPr>
        </p:nvSpPr>
        <p:spPr>
          <a:xfrm>
            <a:off x="8744480" y="5668583"/>
            <a:ext cx="1844126"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3" name="Google Shape;11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115" name="Shape 115"/>
        <p:cNvGrpSpPr/>
        <p:nvPr/>
      </p:nvGrpSpPr>
      <p:grpSpPr>
        <a:xfrm>
          <a:off x="0" y="0"/>
          <a:ext cx="0" cy="0"/>
          <a:chOff x="0" y="0"/>
          <a:chExt cx="0" cy="0"/>
        </a:xfrm>
      </p:grpSpPr>
      <p:sp>
        <p:nvSpPr>
          <p:cNvPr id="116" name="Google Shape;116;p17"/>
          <p:cNvSpPr/>
          <p:nvPr/>
        </p:nvSpPr>
        <p:spPr>
          <a:xfrm>
            <a:off x="2113884" y="0"/>
            <a:ext cx="10078116" cy="6858000"/>
          </a:xfrm>
          <a:custGeom>
            <a:rect b="b" l="l" r="r" t="t"/>
            <a:pathLst>
              <a:path extrusionOk="0" h="6858000" w="10078116">
                <a:moveTo>
                  <a:pt x="3793236" y="6858000"/>
                </a:moveTo>
                <a:lnTo>
                  <a:pt x="0" y="0"/>
                </a:lnTo>
                <a:lnTo>
                  <a:pt x="10078116" y="0"/>
                </a:lnTo>
                <a:lnTo>
                  <a:pt x="10078116" y="6858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 name="Google Shape;117;p17"/>
          <p:cNvSpPr txBox="1"/>
          <p:nvPr>
            <p:ph idx="1" type="body"/>
          </p:nvPr>
        </p:nvSpPr>
        <p:spPr>
          <a:xfrm>
            <a:off x="166074" y="1716780"/>
            <a:ext cx="2141764" cy="514350"/>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1000"/>
              </a:spcBef>
              <a:spcAft>
                <a:spcPts val="0"/>
              </a:spcAft>
              <a:buClr>
                <a:schemeClr val="dk1"/>
              </a:buClr>
              <a:buSzPts val="2400"/>
              <a:buNone/>
              <a:defRPr sz="2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17"/>
          <p:cNvSpPr txBox="1"/>
          <p:nvPr>
            <p:ph idx="2" type="body"/>
          </p:nvPr>
        </p:nvSpPr>
        <p:spPr>
          <a:xfrm>
            <a:off x="732131" y="2793105"/>
            <a:ext cx="2141764" cy="514350"/>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1000"/>
              </a:spcBef>
              <a:spcAft>
                <a:spcPts val="0"/>
              </a:spcAft>
              <a:buClr>
                <a:schemeClr val="dk1"/>
              </a:buClr>
              <a:buSzPts val="2000"/>
              <a:buNone/>
              <a:defRPr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17"/>
          <p:cNvSpPr txBox="1"/>
          <p:nvPr>
            <p:ph idx="3" type="body"/>
          </p:nvPr>
        </p:nvSpPr>
        <p:spPr>
          <a:xfrm>
            <a:off x="1338556" y="3869430"/>
            <a:ext cx="2141764" cy="514350"/>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1000"/>
              </a:spcBef>
              <a:spcAft>
                <a:spcPts val="0"/>
              </a:spcAft>
              <a:buClr>
                <a:schemeClr val="dk1"/>
              </a:buClr>
              <a:buSzPts val="2000"/>
              <a:buNone/>
              <a:defRPr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7"/>
          <p:cNvSpPr txBox="1"/>
          <p:nvPr>
            <p:ph idx="4" type="body"/>
          </p:nvPr>
        </p:nvSpPr>
        <p:spPr>
          <a:xfrm>
            <a:off x="1922756" y="4958819"/>
            <a:ext cx="2141764" cy="514350"/>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1000"/>
              </a:spcBef>
              <a:spcAft>
                <a:spcPts val="0"/>
              </a:spcAft>
              <a:buClr>
                <a:schemeClr val="dk1"/>
              </a:buClr>
              <a:buSzPts val="2000"/>
              <a:buNone/>
              <a:defRPr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17"/>
          <p:cNvSpPr txBox="1"/>
          <p:nvPr>
            <p:ph idx="5" type="body"/>
          </p:nvPr>
        </p:nvSpPr>
        <p:spPr>
          <a:xfrm>
            <a:off x="4388473" y="1482898"/>
            <a:ext cx="5102680" cy="1010842"/>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1000"/>
              </a:spcBef>
              <a:spcAft>
                <a:spcPts val="0"/>
              </a:spcAft>
              <a:buClr>
                <a:schemeClr val="dk1"/>
              </a:buClr>
              <a:buSzPts val="2000"/>
              <a:buFont typeface="Arial"/>
              <a:buChar char="•"/>
              <a:defRPr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7"/>
          <p:cNvSpPr txBox="1"/>
          <p:nvPr>
            <p:ph idx="6" type="body"/>
          </p:nvPr>
        </p:nvSpPr>
        <p:spPr>
          <a:xfrm>
            <a:off x="4986029" y="2604186"/>
            <a:ext cx="5102680" cy="1010842"/>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1000"/>
              </a:spcBef>
              <a:spcAft>
                <a:spcPts val="0"/>
              </a:spcAft>
              <a:buClr>
                <a:schemeClr val="dk1"/>
              </a:buClr>
              <a:buSzPts val="2000"/>
              <a:buFont typeface="Arial"/>
              <a:buChar char="•"/>
              <a:defRPr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17"/>
          <p:cNvSpPr txBox="1"/>
          <p:nvPr>
            <p:ph idx="7" type="body"/>
          </p:nvPr>
        </p:nvSpPr>
        <p:spPr>
          <a:xfrm>
            <a:off x="5576938" y="3677018"/>
            <a:ext cx="5102680" cy="1010842"/>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1000"/>
              </a:spcBef>
              <a:spcAft>
                <a:spcPts val="0"/>
              </a:spcAft>
              <a:buClr>
                <a:schemeClr val="dk1"/>
              </a:buClr>
              <a:buSzPts val="2000"/>
              <a:buFont typeface="Arial"/>
              <a:buChar char="•"/>
              <a:defRPr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17"/>
          <p:cNvSpPr txBox="1"/>
          <p:nvPr>
            <p:ph idx="8" type="body"/>
          </p:nvPr>
        </p:nvSpPr>
        <p:spPr>
          <a:xfrm>
            <a:off x="6175280" y="4785241"/>
            <a:ext cx="5102680" cy="1010842"/>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1000"/>
              </a:spcBef>
              <a:spcAft>
                <a:spcPts val="0"/>
              </a:spcAft>
              <a:buClr>
                <a:schemeClr val="dk1"/>
              </a:buClr>
              <a:buSzPts val="2000"/>
              <a:buFont typeface="Arial"/>
              <a:buChar char="•"/>
              <a:defRPr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17"/>
          <p:cNvSpPr txBox="1"/>
          <p:nvPr>
            <p:ph idx="11" type="ftr"/>
          </p:nvPr>
        </p:nvSpPr>
        <p:spPr>
          <a:xfrm>
            <a:off x="6749143" y="6356350"/>
            <a:ext cx="3775981"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17"/>
          <p:cNvSpPr txBox="1"/>
          <p:nvPr>
            <p:ph idx="12" type="sldNum"/>
          </p:nvPr>
        </p:nvSpPr>
        <p:spPr>
          <a:xfrm>
            <a:off x="10810874" y="6356350"/>
            <a:ext cx="5429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27" name="Google Shape;127;p17"/>
          <p:cNvCxnSpPr/>
          <p:nvPr/>
        </p:nvCxnSpPr>
        <p:spPr>
          <a:xfrm>
            <a:off x="4353515" y="5259067"/>
            <a:ext cx="1513211" cy="0"/>
          </a:xfrm>
          <a:prstGeom prst="straightConnector1">
            <a:avLst/>
          </a:prstGeom>
          <a:noFill/>
          <a:ln cap="flat" cmpd="sng" w="9525">
            <a:solidFill>
              <a:schemeClr val="dk1"/>
            </a:solidFill>
            <a:prstDash val="solid"/>
            <a:miter lim="800000"/>
            <a:headEnd len="sm" w="sm" type="none"/>
            <a:tailEnd len="sm" w="sm" type="none"/>
          </a:ln>
        </p:spPr>
      </p:cxnSp>
      <p:cxnSp>
        <p:nvCxnSpPr>
          <p:cNvPr id="128" name="Google Shape;128;p17"/>
          <p:cNvCxnSpPr/>
          <p:nvPr/>
        </p:nvCxnSpPr>
        <p:spPr>
          <a:xfrm>
            <a:off x="3759917" y="4157459"/>
            <a:ext cx="1513211" cy="0"/>
          </a:xfrm>
          <a:prstGeom prst="straightConnector1">
            <a:avLst/>
          </a:prstGeom>
          <a:noFill/>
          <a:ln cap="flat" cmpd="sng" w="9525">
            <a:solidFill>
              <a:schemeClr val="dk1"/>
            </a:solidFill>
            <a:prstDash val="solid"/>
            <a:miter lim="800000"/>
            <a:headEnd len="sm" w="sm" type="none"/>
            <a:tailEnd len="sm" w="sm" type="none"/>
          </a:ln>
        </p:spPr>
      </p:cxnSp>
      <p:cxnSp>
        <p:nvCxnSpPr>
          <p:cNvPr id="129" name="Google Shape;129;p17"/>
          <p:cNvCxnSpPr/>
          <p:nvPr/>
        </p:nvCxnSpPr>
        <p:spPr>
          <a:xfrm>
            <a:off x="3173453" y="3081694"/>
            <a:ext cx="1513211" cy="0"/>
          </a:xfrm>
          <a:prstGeom prst="straightConnector1">
            <a:avLst/>
          </a:prstGeom>
          <a:noFill/>
          <a:ln cap="flat" cmpd="sng" w="9525">
            <a:solidFill>
              <a:schemeClr val="dk1"/>
            </a:solidFill>
            <a:prstDash val="solid"/>
            <a:miter lim="800000"/>
            <a:headEnd len="sm" w="sm" type="none"/>
            <a:tailEnd len="sm" w="sm" type="none"/>
          </a:ln>
        </p:spPr>
      </p:cxnSp>
      <p:cxnSp>
        <p:nvCxnSpPr>
          <p:cNvPr id="130" name="Google Shape;130;p17"/>
          <p:cNvCxnSpPr/>
          <p:nvPr/>
        </p:nvCxnSpPr>
        <p:spPr>
          <a:xfrm>
            <a:off x="2586263" y="2005091"/>
            <a:ext cx="1513211" cy="0"/>
          </a:xfrm>
          <a:prstGeom prst="straightConnector1">
            <a:avLst/>
          </a:prstGeom>
          <a:noFill/>
          <a:ln cap="flat" cmpd="sng" w="9525">
            <a:solidFill>
              <a:schemeClr val="dk1"/>
            </a:solidFill>
            <a:prstDash val="solid"/>
            <a:miter lim="800000"/>
            <a:headEnd len="sm" w="sm" type="none"/>
            <a:tailEnd len="sm" w="sm" type="none"/>
          </a:ln>
        </p:spPr>
      </p:cxnSp>
      <p:pic>
        <p:nvPicPr>
          <p:cNvPr descr="Birla Institute of Technology and Science, Pilani | Logopedia | Fandom" id="131" name="Google Shape;131;p17"/>
          <p:cNvPicPr preferRelativeResize="0"/>
          <p:nvPr/>
        </p:nvPicPr>
        <p:blipFill rotWithShape="1">
          <a:blip r:embed="rId2">
            <a:alphaModFix/>
          </a:blip>
          <a:srcRect b="0" l="0" r="0" t="0"/>
          <a:stretch/>
        </p:blipFill>
        <p:spPr>
          <a:xfrm>
            <a:off x="0" y="28575"/>
            <a:ext cx="704850" cy="704850"/>
          </a:xfrm>
          <a:prstGeom prst="rect">
            <a:avLst/>
          </a:prstGeom>
          <a:noFill/>
          <a:ln>
            <a:noFill/>
          </a:ln>
        </p:spPr>
      </p:pic>
      <p:sp>
        <p:nvSpPr>
          <p:cNvPr id="132" name="Google Shape;132;p17"/>
          <p:cNvSpPr txBox="1"/>
          <p:nvPr/>
        </p:nvSpPr>
        <p:spPr>
          <a:xfrm>
            <a:off x="729709" y="574358"/>
            <a:ext cx="6005376" cy="653184"/>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0" i="0" lang="en-US" sz="3200" u="none" cap="none" strike="noStrike">
                <a:solidFill>
                  <a:schemeClr val="dk1"/>
                </a:solidFill>
                <a:latin typeface="Calibri"/>
                <a:ea typeface="Calibri"/>
                <a:cs typeface="Calibri"/>
                <a:sym typeface="Calibri"/>
              </a:rPr>
              <a:t>Agenda</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bg>
      <p:bgPr>
        <a:solidFill>
          <a:schemeClr val="accent1"/>
        </a:solidFill>
      </p:bgPr>
    </p:bg>
    <p:spTree>
      <p:nvGrpSpPr>
        <p:cNvPr id="133" name="Shape 133"/>
        <p:cNvGrpSpPr/>
        <p:nvPr/>
      </p:nvGrpSpPr>
      <p:grpSpPr>
        <a:xfrm>
          <a:off x="0" y="0"/>
          <a:ext cx="0" cy="0"/>
          <a:chOff x="0" y="0"/>
          <a:chExt cx="0" cy="0"/>
        </a:xfrm>
      </p:grpSpPr>
      <p:sp>
        <p:nvSpPr>
          <p:cNvPr id="134" name="Google Shape;134;p18"/>
          <p:cNvSpPr txBox="1"/>
          <p:nvPr>
            <p:ph type="title"/>
          </p:nvPr>
        </p:nvSpPr>
        <p:spPr>
          <a:xfrm>
            <a:off x="1243104" y="443369"/>
            <a:ext cx="10110696" cy="105151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8"/>
          <p:cNvSpPr txBox="1"/>
          <p:nvPr>
            <p:ph idx="1" type="body"/>
          </p:nvPr>
        </p:nvSpPr>
        <p:spPr>
          <a:xfrm>
            <a:off x="1243103" y="1932770"/>
            <a:ext cx="2882475"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6" name="Google Shape;136;p18"/>
          <p:cNvSpPr txBox="1"/>
          <p:nvPr>
            <p:ph idx="2" type="body"/>
          </p:nvPr>
        </p:nvSpPr>
        <p:spPr>
          <a:xfrm>
            <a:off x="1243104" y="3056709"/>
            <a:ext cx="2882475" cy="277576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18"/>
          <p:cNvSpPr txBox="1"/>
          <p:nvPr>
            <p:ph idx="3" type="body"/>
          </p:nvPr>
        </p:nvSpPr>
        <p:spPr>
          <a:xfrm>
            <a:off x="4647664" y="1953443"/>
            <a:ext cx="2896671"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8" name="Google Shape;138;p18"/>
          <p:cNvSpPr txBox="1"/>
          <p:nvPr>
            <p:ph idx="4" type="body"/>
          </p:nvPr>
        </p:nvSpPr>
        <p:spPr>
          <a:xfrm>
            <a:off x="4647665" y="3056709"/>
            <a:ext cx="2896671" cy="277576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18"/>
          <p:cNvSpPr txBox="1"/>
          <p:nvPr>
            <p:ph idx="5" type="body"/>
          </p:nvPr>
        </p:nvSpPr>
        <p:spPr>
          <a:xfrm>
            <a:off x="8066420" y="1958896"/>
            <a:ext cx="2882475"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0" name="Google Shape;140;p18"/>
          <p:cNvSpPr txBox="1"/>
          <p:nvPr>
            <p:ph idx="6" type="body"/>
          </p:nvPr>
        </p:nvSpPr>
        <p:spPr>
          <a:xfrm>
            <a:off x="8066421" y="3056709"/>
            <a:ext cx="2882475" cy="277576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Birla Institute of Technology and Science, Pilani | Logopedia | Fandom" id="143" name="Google Shape;143;p18"/>
          <p:cNvPicPr preferRelativeResize="0"/>
          <p:nvPr/>
        </p:nvPicPr>
        <p:blipFill rotWithShape="1">
          <a:blip r:embed="rId2">
            <a:alphaModFix/>
          </a:blip>
          <a:srcRect b="0" l="0" r="0" t="0"/>
          <a:stretch/>
        </p:blipFill>
        <p:spPr>
          <a:xfrm>
            <a:off x="0" y="28575"/>
            <a:ext cx="704850" cy="7048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bg>
      <p:bgPr>
        <a:solidFill>
          <a:schemeClr val="lt1"/>
        </a:solidFill>
      </p:bgPr>
    </p:bg>
    <p:spTree>
      <p:nvGrpSpPr>
        <p:cNvPr id="144" name="Shape 144"/>
        <p:cNvGrpSpPr/>
        <p:nvPr/>
      </p:nvGrpSpPr>
      <p:grpSpPr>
        <a:xfrm>
          <a:off x="0" y="0"/>
          <a:ext cx="0" cy="0"/>
          <a:chOff x="0" y="0"/>
          <a:chExt cx="0" cy="0"/>
        </a:xfrm>
      </p:grpSpPr>
      <p:sp>
        <p:nvSpPr>
          <p:cNvPr id="145" name="Google Shape;145;p19"/>
          <p:cNvSpPr txBox="1"/>
          <p:nvPr>
            <p:ph type="title"/>
          </p:nvPr>
        </p:nvSpPr>
        <p:spPr>
          <a:xfrm>
            <a:off x="1243104" y="443369"/>
            <a:ext cx="10110696" cy="105151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19"/>
          <p:cNvSpPr txBox="1"/>
          <p:nvPr>
            <p:ph idx="1" type="body"/>
          </p:nvPr>
        </p:nvSpPr>
        <p:spPr>
          <a:xfrm>
            <a:off x="1243103" y="1932770"/>
            <a:ext cx="2882475"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7" name="Google Shape;147;p19"/>
          <p:cNvSpPr txBox="1"/>
          <p:nvPr>
            <p:ph idx="2" type="body"/>
          </p:nvPr>
        </p:nvSpPr>
        <p:spPr>
          <a:xfrm>
            <a:off x="1243104" y="3056709"/>
            <a:ext cx="2882475" cy="277576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19"/>
          <p:cNvSpPr txBox="1"/>
          <p:nvPr>
            <p:ph idx="3" type="body"/>
          </p:nvPr>
        </p:nvSpPr>
        <p:spPr>
          <a:xfrm>
            <a:off x="4647664" y="1953443"/>
            <a:ext cx="2896671"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9" name="Google Shape;149;p19"/>
          <p:cNvSpPr txBox="1"/>
          <p:nvPr>
            <p:ph idx="4" type="body"/>
          </p:nvPr>
        </p:nvSpPr>
        <p:spPr>
          <a:xfrm>
            <a:off x="4647665" y="3056709"/>
            <a:ext cx="2896671" cy="277576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19"/>
          <p:cNvSpPr txBox="1"/>
          <p:nvPr>
            <p:ph idx="5" type="body"/>
          </p:nvPr>
        </p:nvSpPr>
        <p:spPr>
          <a:xfrm>
            <a:off x="8066420" y="1958896"/>
            <a:ext cx="2882475"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1" name="Google Shape;151;p19"/>
          <p:cNvSpPr txBox="1"/>
          <p:nvPr>
            <p:ph idx="6" type="body"/>
          </p:nvPr>
        </p:nvSpPr>
        <p:spPr>
          <a:xfrm>
            <a:off x="8066421" y="3056709"/>
            <a:ext cx="2882475" cy="277576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Birla Institute of Technology and Science, Pilani | Logopedia | Fandom" id="154" name="Google Shape;154;p19"/>
          <p:cNvPicPr preferRelativeResize="0"/>
          <p:nvPr/>
        </p:nvPicPr>
        <p:blipFill rotWithShape="1">
          <a:blip r:embed="rId2">
            <a:alphaModFix/>
          </a:blip>
          <a:srcRect b="0" l="0" r="0" t="0"/>
          <a:stretch/>
        </p:blipFill>
        <p:spPr>
          <a:xfrm>
            <a:off x="0" y="28575"/>
            <a:ext cx="704850" cy="7048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155" name="Shape 155"/>
        <p:cNvGrpSpPr/>
        <p:nvPr/>
      </p:nvGrpSpPr>
      <p:grpSpPr>
        <a:xfrm>
          <a:off x="0" y="0"/>
          <a:ext cx="0" cy="0"/>
          <a:chOff x="0" y="0"/>
          <a:chExt cx="0" cy="0"/>
        </a:xfrm>
      </p:grpSpPr>
      <p:sp>
        <p:nvSpPr>
          <p:cNvPr id="156" name="Google Shape;156;p20"/>
          <p:cNvSpPr txBox="1"/>
          <p:nvPr>
            <p:ph type="title"/>
          </p:nvPr>
        </p:nvSpPr>
        <p:spPr>
          <a:xfrm>
            <a:off x="3853543" y="1671639"/>
            <a:ext cx="6735082" cy="120491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20"/>
          <p:cNvSpPr txBox="1"/>
          <p:nvPr>
            <p:ph idx="1" type="body"/>
          </p:nvPr>
        </p:nvSpPr>
        <p:spPr>
          <a:xfrm>
            <a:off x="3853543" y="3660774"/>
            <a:ext cx="6735082" cy="15255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58" name="Google Shape;15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BITS Pilani logo" id="160" name="Google Shape;160;p20"/>
          <p:cNvPicPr preferRelativeResize="0"/>
          <p:nvPr/>
        </p:nvPicPr>
        <p:blipFill rotWithShape="1">
          <a:blip r:embed="rId2">
            <a:alphaModFix/>
          </a:blip>
          <a:srcRect b="0" l="0" r="0" t="0"/>
          <a:stretch/>
        </p:blipFill>
        <p:spPr>
          <a:xfrm>
            <a:off x="8836705" y="192510"/>
            <a:ext cx="3338739" cy="865907"/>
          </a:xfrm>
          <a:prstGeom prst="rect">
            <a:avLst/>
          </a:prstGeom>
          <a:noFill/>
          <a:ln>
            <a:noFill/>
          </a:ln>
        </p:spPr>
      </p:pic>
    </p:spTree>
  </p:cSld>
  <p:clrMapOvr>
    <a:masterClrMapping/>
  </p:clrMapOvr>
  <p:extLst>
    <p:ext uri="{DCECCB84-F9BA-43D5-87BE-67443E8EF086}">
      <p15:sldGuideLst>
        <p15:guide id="1" pos="30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solidFill>
          <a:schemeClr val="dk1"/>
        </a:solidFill>
      </p:bgPr>
    </p:bg>
    <p:spTree>
      <p:nvGrpSpPr>
        <p:cNvPr id="161" name="Shape 161"/>
        <p:cNvGrpSpPr/>
        <p:nvPr/>
      </p:nvGrpSpPr>
      <p:grpSpPr>
        <a:xfrm>
          <a:off x="0" y="0"/>
          <a:ext cx="0" cy="0"/>
          <a:chOff x="0" y="0"/>
          <a:chExt cx="0" cy="0"/>
        </a:xfrm>
      </p:grpSpPr>
      <p:sp>
        <p:nvSpPr>
          <p:cNvPr id="162" name="Google Shape;162;p21"/>
          <p:cNvSpPr txBox="1"/>
          <p:nvPr>
            <p:ph type="ctrTitle"/>
          </p:nvPr>
        </p:nvSpPr>
        <p:spPr>
          <a:xfrm>
            <a:off x="4267200" y="1615736"/>
            <a:ext cx="4179570" cy="152473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21"/>
          <p:cNvSpPr txBox="1"/>
          <p:nvPr>
            <p:ph idx="1" type="subTitle"/>
          </p:nvPr>
        </p:nvSpPr>
        <p:spPr>
          <a:xfrm>
            <a:off x="4267200" y="3238103"/>
            <a:ext cx="4179570" cy="1371997"/>
          </a:xfrm>
          <a:prstGeom prst="rect">
            <a:avLst/>
          </a:prstGeom>
          <a:noFill/>
          <a:ln>
            <a:noFill/>
          </a:ln>
        </p:spPr>
        <p:txBody>
          <a:bodyPr anchorCtr="0" anchor="t" bIns="45700" lIns="91425" spcFirstLastPara="1" rIns="91425" wrap="square" tIns="45700">
            <a:normAutofit/>
          </a:bodyPr>
          <a:lstStyle>
            <a:lvl1pPr lvl="0" algn="l">
              <a:lnSpc>
                <a:spcPct val="150000"/>
              </a:lnSpc>
              <a:spcBef>
                <a:spcPts val="1000"/>
              </a:spcBef>
              <a:spcAft>
                <a:spcPts val="0"/>
              </a:spcAft>
              <a:buClr>
                <a:schemeClr val="lt1"/>
              </a:buClr>
              <a:buSzPts val="1400"/>
              <a:buNone/>
              <a:defRPr sz="1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64" name="Google Shape;164;p21"/>
          <p:cNvPicPr preferRelativeResize="0"/>
          <p:nvPr/>
        </p:nvPicPr>
        <p:blipFill rotWithShape="1">
          <a:blip r:embed="rId2">
            <a:alphaModFix/>
          </a:blip>
          <a:srcRect b="0" l="0" r="0" t="0"/>
          <a:stretch/>
        </p:blipFill>
        <p:spPr>
          <a:xfrm>
            <a:off x="0" y="0"/>
            <a:ext cx="3176938" cy="6858000"/>
          </a:xfrm>
          <a:prstGeom prst="rect">
            <a:avLst/>
          </a:prstGeom>
          <a:noFill/>
          <a:ln>
            <a:noFill/>
          </a:ln>
        </p:spPr>
      </p:pic>
      <p:sp>
        <p:nvSpPr>
          <p:cNvPr id="165" name="Google Shape;165;p21"/>
          <p:cNvSpPr txBox="1"/>
          <p:nvPr>
            <p:ph idx="11" type="ftr"/>
          </p:nvPr>
        </p:nvSpPr>
        <p:spPr>
          <a:xfrm>
            <a:off x="6479721" y="6356350"/>
            <a:ext cx="2661557"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21"/>
          <p:cNvSpPr txBox="1"/>
          <p:nvPr>
            <p:ph idx="12" type="sldNum"/>
          </p:nvPr>
        </p:nvSpPr>
        <p:spPr>
          <a:xfrm>
            <a:off x="9579428" y="6356350"/>
            <a:ext cx="177437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bg>
      <p:bgPr>
        <a:solidFill>
          <a:schemeClr val="lt1"/>
        </a:solidFill>
      </p:bgPr>
    </p:bg>
    <p:spTree>
      <p:nvGrpSpPr>
        <p:cNvPr id="20" name="Shape 20"/>
        <p:cNvGrpSpPr/>
        <p:nvPr/>
      </p:nvGrpSpPr>
      <p:grpSpPr>
        <a:xfrm>
          <a:off x="0" y="0"/>
          <a:ext cx="0" cy="0"/>
          <a:chOff x="0" y="0"/>
          <a:chExt cx="0" cy="0"/>
        </a:xfrm>
      </p:grpSpPr>
      <p:sp>
        <p:nvSpPr>
          <p:cNvPr id="21" name="Google Shape;21;p8"/>
          <p:cNvSpPr txBox="1"/>
          <p:nvPr>
            <p:ph type="title"/>
          </p:nvPr>
        </p:nvSpPr>
        <p:spPr>
          <a:xfrm>
            <a:off x="838200" y="365125"/>
            <a:ext cx="10515599" cy="1246199"/>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4000"/>
              <a:buFont typeface="Calibri"/>
              <a:buNone/>
              <a:defRPr b="1" sz="40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Birla Institute of Technology and Science, Pilani | Logopedia | Fandom" id="24" name="Google Shape;24;p8"/>
          <p:cNvPicPr preferRelativeResize="0"/>
          <p:nvPr/>
        </p:nvPicPr>
        <p:blipFill rotWithShape="1">
          <a:blip r:embed="rId2">
            <a:alphaModFix/>
          </a:blip>
          <a:srcRect b="0" l="0" r="0" t="0"/>
          <a:stretch/>
        </p:blipFill>
        <p:spPr>
          <a:xfrm>
            <a:off x="0" y="28575"/>
            <a:ext cx="704850" cy="704850"/>
          </a:xfrm>
          <a:prstGeom prst="rect">
            <a:avLst/>
          </a:prstGeom>
          <a:noFill/>
          <a:ln>
            <a:noFill/>
          </a:ln>
        </p:spPr>
      </p:pic>
      <p:sp>
        <p:nvSpPr>
          <p:cNvPr id="25" name="Google Shape;25;p8"/>
          <p:cNvSpPr txBox="1"/>
          <p:nvPr>
            <p:ph idx="1" type="body"/>
          </p:nvPr>
        </p:nvSpPr>
        <p:spPr>
          <a:xfrm>
            <a:off x="838200" y="1894114"/>
            <a:ext cx="10515599" cy="4180115"/>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Clr>
                <a:schemeClr val="dk1"/>
              </a:buClr>
              <a:buSzPts val="2800"/>
              <a:buFont typeface="Arial"/>
              <a:buChar char="•"/>
              <a:defRPr sz="28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rt Art">
  <p:cSld name="Smart Art">
    <p:bg>
      <p:bgPr>
        <a:solidFill>
          <a:schemeClr val="lt1"/>
        </a:solidFill>
      </p:bgPr>
    </p:bg>
    <p:spTree>
      <p:nvGrpSpPr>
        <p:cNvPr id="26" name="Shape 26"/>
        <p:cNvGrpSpPr/>
        <p:nvPr/>
      </p:nvGrpSpPr>
      <p:grpSpPr>
        <a:xfrm>
          <a:off x="0" y="0"/>
          <a:ext cx="0" cy="0"/>
          <a:chOff x="0" y="0"/>
          <a:chExt cx="0" cy="0"/>
        </a:xfrm>
      </p:grpSpPr>
      <p:sp>
        <p:nvSpPr>
          <p:cNvPr id="27" name="Google Shape;27;p16"/>
          <p:cNvSpPr txBox="1"/>
          <p:nvPr>
            <p:ph type="title"/>
          </p:nvPr>
        </p:nvSpPr>
        <p:spPr>
          <a:xfrm>
            <a:off x="838200" y="365126"/>
            <a:ext cx="10199914" cy="102790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Birla Institute of Technology and Science, Pilani | Logopedia | Fandom" id="30" name="Google Shape;30;p16"/>
          <p:cNvPicPr preferRelativeResize="0"/>
          <p:nvPr/>
        </p:nvPicPr>
        <p:blipFill rotWithShape="1">
          <a:blip r:embed="rId2">
            <a:alphaModFix/>
          </a:blip>
          <a:srcRect b="0" l="0" r="0" t="0"/>
          <a:stretch/>
        </p:blipFill>
        <p:spPr>
          <a:xfrm>
            <a:off x="0" y="28575"/>
            <a:ext cx="704850" cy="704850"/>
          </a:xfrm>
          <a:prstGeom prst="rect">
            <a:avLst/>
          </a:prstGeom>
          <a:noFill/>
          <a:ln>
            <a:noFill/>
          </a:ln>
        </p:spPr>
      </p:pic>
      <p:sp>
        <p:nvSpPr>
          <p:cNvPr id="31" name="Google Shape;31;p16"/>
          <p:cNvSpPr txBox="1"/>
          <p:nvPr>
            <p:ph idx="1" type="body"/>
          </p:nvPr>
        </p:nvSpPr>
        <p:spPr>
          <a:xfrm>
            <a:off x="838200" y="1632858"/>
            <a:ext cx="10515599" cy="444137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Clr>
                <a:schemeClr val="dk1"/>
              </a:buClr>
              <a:buSzPts val="2800"/>
              <a:buFont typeface="Arial"/>
              <a:buChar char="•"/>
              <a:defRPr sz="28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hart">
    <p:bg>
      <p:bgPr>
        <a:solidFill>
          <a:schemeClr val="accent1"/>
        </a:solidFill>
      </p:bgPr>
    </p:bg>
    <p:spTree>
      <p:nvGrpSpPr>
        <p:cNvPr id="32" name="Shape 32"/>
        <p:cNvGrpSpPr/>
        <p:nvPr/>
      </p:nvGrpSpPr>
      <p:grpSpPr>
        <a:xfrm>
          <a:off x="0" y="0"/>
          <a:ext cx="0" cy="0"/>
          <a:chOff x="0" y="0"/>
          <a:chExt cx="0" cy="0"/>
        </a:xfrm>
      </p:grpSpPr>
      <p:sp>
        <p:nvSpPr>
          <p:cNvPr id="33" name="Google Shape;33;p13"/>
          <p:cNvSpPr txBox="1"/>
          <p:nvPr>
            <p:ph type="title"/>
          </p:nvPr>
        </p:nvSpPr>
        <p:spPr>
          <a:xfrm>
            <a:off x="838200" y="365125"/>
            <a:ext cx="10515599" cy="124665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Birla Institute of Technology and Science, Pilani | Logopedia | Fandom" id="36" name="Google Shape;36;p13"/>
          <p:cNvPicPr preferRelativeResize="0"/>
          <p:nvPr/>
        </p:nvPicPr>
        <p:blipFill rotWithShape="1">
          <a:blip r:embed="rId2">
            <a:alphaModFix/>
          </a:blip>
          <a:srcRect b="0" l="0" r="0" t="0"/>
          <a:stretch/>
        </p:blipFill>
        <p:spPr>
          <a:xfrm>
            <a:off x="0" y="28575"/>
            <a:ext cx="704850" cy="704850"/>
          </a:xfrm>
          <a:prstGeom prst="rect">
            <a:avLst/>
          </a:prstGeom>
          <a:noFill/>
          <a:ln>
            <a:noFill/>
          </a:ln>
        </p:spPr>
      </p:pic>
      <p:sp>
        <p:nvSpPr>
          <p:cNvPr id="37" name="Google Shape;37;p13"/>
          <p:cNvSpPr txBox="1"/>
          <p:nvPr>
            <p:ph idx="1" type="body"/>
          </p:nvPr>
        </p:nvSpPr>
        <p:spPr>
          <a:xfrm>
            <a:off x="838200" y="1894114"/>
            <a:ext cx="10515599" cy="4180115"/>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Clr>
                <a:schemeClr val="dk1"/>
              </a:buClr>
              <a:buSzPts val="2800"/>
              <a:buFont typeface="Arial"/>
              <a:buChar char="•"/>
              <a:defRPr sz="28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38"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b="0" l="0" r="0" t="0"/>
          <a:stretch/>
        </p:blipFill>
        <p:spPr>
          <a:xfrm>
            <a:off x="0" y="0"/>
            <a:ext cx="5581650" cy="6858000"/>
          </a:xfrm>
          <a:prstGeom prst="rect">
            <a:avLst/>
          </a:prstGeom>
          <a:noFill/>
          <a:ln>
            <a:noFill/>
          </a:ln>
        </p:spPr>
      </p:pic>
      <p:sp>
        <p:nvSpPr>
          <p:cNvPr id="40" name="Google Shape;40;p9"/>
          <p:cNvSpPr txBox="1"/>
          <p:nvPr>
            <p:ph type="title"/>
          </p:nvPr>
        </p:nvSpPr>
        <p:spPr>
          <a:xfrm>
            <a:off x="4657724" y="2809875"/>
            <a:ext cx="6696075" cy="19097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9"/>
          <p:cNvSpPr txBox="1"/>
          <p:nvPr>
            <p:ph idx="1" type="subTitle"/>
          </p:nvPr>
        </p:nvSpPr>
        <p:spPr>
          <a:xfrm>
            <a:off x="4657725" y="5028803"/>
            <a:ext cx="6696074" cy="365125"/>
          </a:xfrm>
          <a:prstGeom prst="rect">
            <a:avLst/>
          </a:prstGeom>
          <a:noFill/>
          <a:ln>
            <a:noFill/>
          </a:ln>
        </p:spPr>
        <p:txBody>
          <a:bodyPr anchorCtr="0" anchor="b" bIns="45700" lIns="91425" spcFirstLastPara="1" rIns="91425" wrap="square" tIns="45700">
            <a:normAutofit/>
          </a:bodyPr>
          <a:lstStyle>
            <a:lvl1pPr lvl="0" algn="l">
              <a:lnSpc>
                <a:spcPct val="90000"/>
              </a:lnSpc>
              <a:spcBef>
                <a:spcPts val="1000"/>
              </a:spcBef>
              <a:spcAft>
                <a:spcPts val="0"/>
              </a:spcAft>
              <a:buClr>
                <a:srgbClr val="757070"/>
              </a:buClr>
              <a:buSzPts val="1600"/>
              <a:buNone/>
              <a:defRPr sz="1600">
                <a:solidFill>
                  <a:srgbClr val="75707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 name="Google Shape;42;p9"/>
          <p:cNvSpPr txBox="1"/>
          <p:nvPr>
            <p:ph idx="11" type="ftr"/>
          </p:nvPr>
        </p:nvSpPr>
        <p:spPr>
          <a:xfrm>
            <a:off x="6743699" y="6356350"/>
            <a:ext cx="25431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9"/>
          <p:cNvSpPr txBox="1"/>
          <p:nvPr>
            <p:ph idx="12" type="sldNum"/>
          </p:nvPr>
        </p:nvSpPr>
        <p:spPr>
          <a:xfrm>
            <a:off x="9658350" y="6356350"/>
            <a:ext cx="169545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BITS Pilani logo" id="44" name="Google Shape;44;p9"/>
          <p:cNvPicPr preferRelativeResize="0"/>
          <p:nvPr/>
        </p:nvPicPr>
        <p:blipFill rotWithShape="1">
          <a:blip r:embed="rId3">
            <a:alphaModFix/>
          </a:blip>
          <a:srcRect b="0" l="0" r="0" t="0"/>
          <a:stretch/>
        </p:blipFill>
        <p:spPr>
          <a:xfrm>
            <a:off x="8836705" y="192510"/>
            <a:ext cx="3338739" cy="86590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Introduction">
    <p:spTree>
      <p:nvGrpSpPr>
        <p:cNvPr id="45" name="Shape 45"/>
        <p:cNvGrpSpPr/>
        <p:nvPr/>
      </p:nvGrpSpPr>
      <p:grpSpPr>
        <a:xfrm>
          <a:off x="0" y="0"/>
          <a:ext cx="0" cy="0"/>
          <a:chOff x="0" y="0"/>
          <a:chExt cx="0" cy="0"/>
        </a:xfrm>
      </p:grpSpPr>
      <p:pic>
        <p:nvPicPr>
          <p:cNvPr descr="BITS Pilani logo" id="46" name="Google Shape;46;p7"/>
          <p:cNvPicPr preferRelativeResize="0"/>
          <p:nvPr/>
        </p:nvPicPr>
        <p:blipFill rotWithShape="1">
          <a:blip r:embed="rId2">
            <a:alphaModFix/>
          </a:blip>
          <a:srcRect b="0" l="0" r="0" t="0"/>
          <a:stretch/>
        </p:blipFill>
        <p:spPr>
          <a:xfrm>
            <a:off x="384175" y="288928"/>
            <a:ext cx="3338739" cy="865907"/>
          </a:xfrm>
          <a:prstGeom prst="rect">
            <a:avLst/>
          </a:prstGeom>
          <a:noFill/>
          <a:ln>
            <a:noFill/>
          </a:ln>
        </p:spPr>
      </p:pic>
      <p:sp>
        <p:nvSpPr>
          <p:cNvPr id="47" name="Google Shape;47;p7"/>
          <p:cNvSpPr txBox="1"/>
          <p:nvPr>
            <p:ph type="title"/>
          </p:nvPr>
        </p:nvSpPr>
        <p:spPr>
          <a:xfrm>
            <a:off x="468449" y="1671639"/>
            <a:ext cx="6005376" cy="6531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 type="body"/>
          </p:nvPr>
        </p:nvSpPr>
        <p:spPr>
          <a:xfrm>
            <a:off x="1362075" y="2586447"/>
            <a:ext cx="6005376" cy="3304902"/>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1000"/>
              </a:spcBef>
              <a:spcAft>
                <a:spcPts val="0"/>
              </a:spcAft>
              <a:buClr>
                <a:schemeClr val="dk1"/>
              </a:buClr>
              <a:buSzPts val="2400"/>
              <a:buFont typeface="Calibri"/>
              <a:buAutoNum type="arabicPeriod"/>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9" name="Google Shape;49;p7"/>
          <p:cNvSpPr txBox="1"/>
          <p:nvPr>
            <p:ph idx="11" type="ftr"/>
          </p:nvPr>
        </p:nvSpPr>
        <p:spPr>
          <a:xfrm>
            <a:off x="2463800" y="6356350"/>
            <a:ext cx="3479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obj">
  <p:cSld name="OBJECT">
    <p:bg>
      <p:bgPr>
        <a:solidFill>
          <a:schemeClr val="dk1"/>
        </a:solidFill>
      </p:bgPr>
    </p:bg>
    <p:spTree>
      <p:nvGrpSpPr>
        <p:cNvPr id="51" name="Shape 51"/>
        <p:cNvGrpSpPr/>
        <p:nvPr/>
      </p:nvGrpSpPr>
      <p:grpSpPr>
        <a:xfrm>
          <a:off x="0" y="0"/>
          <a:ext cx="0" cy="0"/>
          <a:chOff x="0" y="0"/>
          <a:chExt cx="0" cy="0"/>
        </a:xfrm>
      </p:grpSpPr>
      <p:pic>
        <p:nvPicPr>
          <p:cNvPr id="52" name="Google Shape;52;p10"/>
          <p:cNvPicPr preferRelativeResize="0"/>
          <p:nvPr/>
        </p:nvPicPr>
        <p:blipFill rotWithShape="1">
          <a:blip r:embed="rId2">
            <a:alphaModFix/>
          </a:blip>
          <a:srcRect b="23070" l="0" r="28339" t="18301"/>
          <a:stretch/>
        </p:blipFill>
        <p:spPr>
          <a:xfrm>
            <a:off x="5488815" y="0"/>
            <a:ext cx="6703185" cy="6858000"/>
          </a:xfrm>
          <a:prstGeom prst="rect">
            <a:avLst/>
          </a:prstGeom>
          <a:noFill/>
          <a:ln>
            <a:noFill/>
          </a:ln>
        </p:spPr>
      </p:pic>
      <p:sp>
        <p:nvSpPr>
          <p:cNvPr id="53" name="Google Shape;53;p10"/>
          <p:cNvSpPr txBox="1"/>
          <p:nvPr>
            <p:ph type="title"/>
          </p:nvPr>
        </p:nvSpPr>
        <p:spPr>
          <a:xfrm>
            <a:off x="1333500" y="1020445"/>
            <a:ext cx="2895600"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800"/>
              <a:buFont typeface="Calibri"/>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0"/>
          <p:cNvSpPr txBox="1"/>
          <p:nvPr>
            <p:ph idx="1" type="body"/>
          </p:nvPr>
        </p:nvSpPr>
        <p:spPr>
          <a:xfrm>
            <a:off x="1333500" y="2924175"/>
            <a:ext cx="2895600" cy="2519363"/>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chemeClr val="lt1"/>
              </a:buClr>
              <a:buSzPts val="1400"/>
              <a:buNone/>
              <a:defRPr sz="1400">
                <a:solidFill>
                  <a:schemeClr val="lt1"/>
                </a:solidFill>
              </a:defRPr>
            </a:lvl1pPr>
            <a:lvl2pPr indent="-228600" lvl="1" marL="914400" algn="l">
              <a:lnSpc>
                <a:spcPct val="150000"/>
              </a:lnSpc>
              <a:spcBef>
                <a:spcPts val="500"/>
              </a:spcBef>
              <a:spcAft>
                <a:spcPts val="0"/>
              </a:spcAft>
              <a:buClr>
                <a:schemeClr val="lt1"/>
              </a:buClr>
              <a:buSzPts val="1400"/>
              <a:buNone/>
              <a:defRPr sz="1400">
                <a:solidFill>
                  <a:schemeClr val="lt1"/>
                </a:solidFill>
              </a:defRPr>
            </a:lvl2pPr>
            <a:lvl3pPr indent="-228600" lvl="2" marL="1371600" algn="l">
              <a:lnSpc>
                <a:spcPct val="150000"/>
              </a:lnSpc>
              <a:spcBef>
                <a:spcPts val="500"/>
              </a:spcBef>
              <a:spcAft>
                <a:spcPts val="0"/>
              </a:spcAft>
              <a:buClr>
                <a:schemeClr val="lt1"/>
              </a:buClr>
              <a:buSzPts val="1400"/>
              <a:buNone/>
              <a:defRPr sz="1400">
                <a:solidFill>
                  <a:schemeClr val="lt1"/>
                </a:solidFill>
              </a:defRPr>
            </a:lvl3pPr>
            <a:lvl4pPr indent="-228600" lvl="3" marL="1828800" algn="l">
              <a:lnSpc>
                <a:spcPct val="150000"/>
              </a:lnSpc>
              <a:spcBef>
                <a:spcPts val="500"/>
              </a:spcBef>
              <a:spcAft>
                <a:spcPts val="0"/>
              </a:spcAft>
              <a:buClr>
                <a:schemeClr val="lt1"/>
              </a:buClr>
              <a:buSzPts val="1400"/>
              <a:buNone/>
              <a:defRPr sz="1400">
                <a:solidFill>
                  <a:schemeClr val="lt1"/>
                </a:solidFill>
              </a:defRPr>
            </a:lvl4pPr>
            <a:lvl5pPr indent="-228600" lvl="4" marL="2286000" algn="l">
              <a:lnSpc>
                <a:spcPct val="15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10"/>
          <p:cNvSpPr txBox="1"/>
          <p:nvPr>
            <p:ph idx="11" type="ftr"/>
          </p:nvPr>
        </p:nvSpPr>
        <p:spPr>
          <a:xfrm>
            <a:off x="2669886" y="6356349"/>
            <a:ext cx="2482842"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0"/>
          <p:cNvSpPr txBox="1"/>
          <p:nvPr>
            <p:ph idx="12" type="sldNum"/>
          </p:nvPr>
        </p:nvSpPr>
        <p:spPr>
          <a:xfrm>
            <a:off x="5536305" y="6356350"/>
            <a:ext cx="9875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ntroduction" type="secHead">
  <p:cSld name="SECTION_HEADER">
    <p:spTree>
      <p:nvGrpSpPr>
        <p:cNvPr id="57" name="Shape 57"/>
        <p:cNvGrpSpPr/>
        <p:nvPr/>
      </p:nvGrpSpPr>
      <p:grpSpPr>
        <a:xfrm>
          <a:off x="0" y="0"/>
          <a:ext cx="0" cy="0"/>
          <a:chOff x="0" y="0"/>
          <a:chExt cx="0" cy="0"/>
        </a:xfrm>
      </p:grpSpPr>
      <p:sp>
        <p:nvSpPr>
          <p:cNvPr id="58" name="Google Shape;58;p11"/>
          <p:cNvSpPr txBox="1"/>
          <p:nvPr>
            <p:ph type="title"/>
          </p:nvPr>
        </p:nvSpPr>
        <p:spPr>
          <a:xfrm>
            <a:off x="468449" y="1671639"/>
            <a:ext cx="6005376" cy="6531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1"/>
          <p:cNvSpPr txBox="1"/>
          <p:nvPr>
            <p:ph idx="1" type="body"/>
          </p:nvPr>
        </p:nvSpPr>
        <p:spPr>
          <a:xfrm>
            <a:off x="1362075" y="2586447"/>
            <a:ext cx="6005376" cy="3304902"/>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1000"/>
              </a:spcBef>
              <a:spcAft>
                <a:spcPts val="0"/>
              </a:spcAft>
              <a:buClr>
                <a:schemeClr val="dk1"/>
              </a:buClr>
              <a:buSzPts val="2400"/>
              <a:buFont typeface="Calibri"/>
              <a:buAutoNum type="arabicPeriod"/>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60" name="Google Shape;60;p11"/>
          <p:cNvSpPr txBox="1"/>
          <p:nvPr>
            <p:ph idx="11" type="ftr"/>
          </p:nvPr>
        </p:nvSpPr>
        <p:spPr>
          <a:xfrm>
            <a:off x="2463800" y="6356350"/>
            <a:ext cx="3479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BITS Pilani logo" id="62" name="Google Shape;62;p11"/>
          <p:cNvPicPr preferRelativeResize="0"/>
          <p:nvPr/>
        </p:nvPicPr>
        <p:blipFill rotWithShape="1">
          <a:blip r:embed="rId2">
            <a:alphaModFix/>
          </a:blip>
          <a:srcRect b="0" l="0" r="0" t="0"/>
          <a:stretch/>
        </p:blipFill>
        <p:spPr>
          <a:xfrm>
            <a:off x="384175" y="288928"/>
            <a:ext cx="3338739" cy="86590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type="title">
  <p:cSld name="TITLE">
    <p:bg>
      <p:bgPr>
        <a:solidFill>
          <a:schemeClr val="dk1"/>
        </a:solidFill>
      </p:bgPr>
    </p:bg>
    <p:spTree>
      <p:nvGrpSpPr>
        <p:cNvPr id="63" name="Shape 63"/>
        <p:cNvGrpSpPr/>
        <p:nvPr/>
      </p:nvGrpSpPr>
      <p:grpSpPr>
        <a:xfrm>
          <a:off x="0" y="0"/>
          <a:ext cx="0" cy="0"/>
          <a:chOff x="0" y="0"/>
          <a:chExt cx="0" cy="0"/>
        </a:xfrm>
      </p:grpSpPr>
      <p:sp>
        <p:nvSpPr>
          <p:cNvPr id="64" name="Google Shape;64;p12"/>
          <p:cNvSpPr txBox="1"/>
          <p:nvPr>
            <p:ph type="ctrTitle"/>
          </p:nvPr>
        </p:nvSpPr>
        <p:spPr>
          <a:xfrm>
            <a:off x="6991350" y="2148840"/>
            <a:ext cx="4179570" cy="171553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2"/>
          <p:cNvSpPr txBox="1"/>
          <p:nvPr>
            <p:ph idx="1" type="subTitle"/>
          </p:nvPr>
        </p:nvSpPr>
        <p:spPr>
          <a:xfrm>
            <a:off x="6991350" y="3962003"/>
            <a:ext cx="4179570" cy="365125"/>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1600"/>
              <a:buNone/>
              <a:defRPr sz="16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66" name="Google Shape;66;p12"/>
          <p:cNvPicPr preferRelativeResize="0"/>
          <p:nvPr/>
        </p:nvPicPr>
        <p:blipFill rotWithShape="1">
          <a:blip r:embed="rId2">
            <a:alphaModFix/>
          </a:blip>
          <a:srcRect b="0" l="0" r="0" t="0"/>
          <a:stretch/>
        </p:blipFill>
        <p:spPr>
          <a:xfrm>
            <a:off x="0" y="828675"/>
            <a:ext cx="5876925" cy="52006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
          <p:cNvSpPr txBox="1"/>
          <p:nvPr>
            <p:ph type="title"/>
          </p:nvPr>
        </p:nvSpPr>
        <p:spPr>
          <a:xfrm>
            <a:off x="838200" y="365125"/>
            <a:ext cx="10515599"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people.engr.tamu.edu/guni/csce689/index.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1.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6.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hyperlink" Target="https://arxiv.org/pdf/1904.10040.pdf" TargetMode="External"/><Relationship Id="rId4" Type="http://schemas.openxmlformats.org/officeDocument/2006/relationships/hyperlink" Target="https://arxiv.org/pdf/1904.10040.pdf"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
          <p:cNvSpPr txBox="1"/>
          <p:nvPr>
            <p:ph type="ctrTitle"/>
          </p:nvPr>
        </p:nvSpPr>
        <p:spPr>
          <a:xfrm>
            <a:off x="4275340" y="3079568"/>
            <a:ext cx="7347514" cy="698863"/>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t/>
            </a:r>
            <a:endParaRPr/>
          </a:p>
          <a:p>
            <a:pPr indent="0" lvl="0" marL="0" rtl="0" algn="l">
              <a:lnSpc>
                <a:spcPct val="90000"/>
              </a:lnSpc>
              <a:spcBef>
                <a:spcPts val="0"/>
              </a:spcBef>
              <a:spcAft>
                <a:spcPts val="0"/>
              </a:spcAft>
              <a:buClr>
                <a:schemeClr val="dk1"/>
              </a:buClr>
              <a:buSzPts val="3600"/>
              <a:buFont typeface="Calibri"/>
              <a:buNone/>
            </a:pPr>
            <a:r>
              <a:rPr lang="en-US" u="sng"/>
              <a:t>Session #2-3: </a:t>
            </a:r>
            <a:endParaRPr u="sng"/>
          </a:p>
          <a:p>
            <a:pPr indent="0" lvl="0" marL="0" rtl="0" algn="l">
              <a:lnSpc>
                <a:spcPct val="90000"/>
              </a:lnSpc>
              <a:spcBef>
                <a:spcPts val="0"/>
              </a:spcBef>
              <a:spcAft>
                <a:spcPts val="0"/>
              </a:spcAft>
              <a:buClr>
                <a:schemeClr val="dk1"/>
              </a:buClr>
              <a:buSzPts val="3600"/>
              <a:buFont typeface="Calibri"/>
              <a:buNone/>
            </a:pPr>
            <a:r>
              <a:rPr lang="en-US"/>
              <a:t>Multi-armed Bandits </a:t>
            </a:r>
            <a:endParaRPr/>
          </a:p>
        </p:txBody>
      </p:sp>
      <p:sp>
        <p:nvSpPr>
          <p:cNvPr id="172" name="Google Shape;172;p1"/>
          <p:cNvSpPr txBox="1"/>
          <p:nvPr>
            <p:ph idx="4294967295"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24a90fbe9f0_0_85"/>
          <p:cNvSpPr txBox="1"/>
          <p:nvPr>
            <p:ph type="title"/>
          </p:nvPr>
        </p:nvSpPr>
        <p:spPr>
          <a:xfrm>
            <a:off x="838200" y="365125"/>
            <a:ext cx="10515600" cy="124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a:t>K-armed Bandit Problem</a:t>
            </a:r>
            <a:endParaRPr/>
          </a:p>
        </p:txBody>
      </p:sp>
      <p:sp>
        <p:nvSpPr>
          <p:cNvPr id="249" name="Google Shape;249;g24a90fbe9f0_0_8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250" name="Google Shape;250;g24a90fbe9f0_0_85"/>
          <p:cNvSpPr txBox="1"/>
          <p:nvPr>
            <p:ph idx="1" type="body"/>
          </p:nvPr>
        </p:nvSpPr>
        <p:spPr>
          <a:xfrm>
            <a:off x="838200" y="1894114"/>
            <a:ext cx="10515600" cy="41802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SzPts val="2800"/>
              <a:buNone/>
            </a:pPr>
            <a:r>
              <a:t/>
            </a:r>
            <a:endParaRPr sz="2100"/>
          </a:p>
          <a:p>
            <a:pPr indent="0" lvl="0" marL="457200" rtl="0" algn="just">
              <a:lnSpc>
                <a:spcPct val="115000"/>
              </a:lnSpc>
              <a:spcBef>
                <a:spcPts val="0"/>
              </a:spcBef>
              <a:spcAft>
                <a:spcPts val="0"/>
              </a:spcAft>
              <a:buSzPts val="2800"/>
              <a:buNone/>
            </a:pPr>
            <a:r>
              <a:t/>
            </a:r>
            <a:endParaRPr sz="2100"/>
          </a:p>
        </p:txBody>
      </p:sp>
      <p:pic>
        <p:nvPicPr>
          <p:cNvPr id="251" name="Google Shape;251;g24a90fbe9f0_0_85"/>
          <p:cNvPicPr preferRelativeResize="0"/>
          <p:nvPr/>
        </p:nvPicPr>
        <p:blipFill rotWithShape="1">
          <a:blip r:embed="rId3">
            <a:alphaModFix/>
          </a:blip>
          <a:srcRect b="0" l="0" r="0" t="0"/>
          <a:stretch/>
        </p:blipFill>
        <p:spPr>
          <a:xfrm>
            <a:off x="195263" y="1519238"/>
            <a:ext cx="11801475" cy="3819525"/>
          </a:xfrm>
          <a:prstGeom prst="rect">
            <a:avLst/>
          </a:prstGeom>
          <a:noFill/>
          <a:ln>
            <a:noFill/>
          </a:ln>
        </p:spPr>
      </p:pic>
      <p:pic>
        <p:nvPicPr>
          <p:cNvPr id="252" name="Google Shape;252;g24a90fbe9f0_0_85"/>
          <p:cNvPicPr preferRelativeResize="0"/>
          <p:nvPr/>
        </p:nvPicPr>
        <p:blipFill rotWithShape="1">
          <a:blip r:embed="rId4">
            <a:alphaModFix/>
          </a:blip>
          <a:srcRect b="0" l="0" r="0" t="0"/>
          <a:stretch/>
        </p:blipFill>
        <p:spPr>
          <a:xfrm>
            <a:off x="1071900" y="5245650"/>
            <a:ext cx="10281901" cy="828675"/>
          </a:xfrm>
          <a:prstGeom prst="rect">
            <a:avLst/>
          </a:prstGeom>
          <a:noFill/>
          <a:ln>
            <a:noFill/>
          </a:ln>
        </p:spPr>
      </p:pic>
      <p:sp>
        <p:nvSpPr>
          <p:cNvPr id="253" name="Google Shape;253;g24a90fbe9f0_0_85"/>
          <p:cNvSpPr txBox="1"/>
          <p:nvPr/>
        </p:nvSpPr>
        <p:spPr>
          <a:xfrm>
            <a:off x="718050" y="6074325"/>
            <a:ext cx="109479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38761D"/>
                </a:solidFill>
                <a:latin typeface="Calibri"/>
                <a:ea typeface="Calibri"/>
                <a:cs typeface="Calibri"/>
                <a:sym typeface="Calibri"/>
              </a:rPr>
              <a:t>Keep pulling the levers;  update the estimate of action values;  </a:t>
            </a:r>
            <a:endParaRPr b="1" i="0" sz="2200" u="none" cap="none" strike="noStrike">
              <a:solidFill>
                <a:srgbClr val="38761D"/>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24a90fbe9f0_0_94"/>
          <p:cNvSpPr txBox="1"/>
          <p:nvPr>
            <p:ph type="title"/>
          </p:nvPr>
        </p:nvSpPr>
        <p:spPr>
          <a:xfrm>
            <a:off x="838200" y="365125"/>
            <a:ext cx="10515600" cy="124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a:t>K-armed Bandit Problem</a:t>
            </a:r>
            <a:endParaRPr/>
          </a:p>
        </p:txBody>
      </p:sp>
      <p:sp>
        <p:nvSpPr>
          <p:cNvPr id="259" name="Google Shape;259;g24a90fbe9f0_0_9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260" name="Google Shape;260;g24a90fbe9f0_0_94"/>
          <p:cNvSpPr txBox="1"/>
          <p:nvPr>
            <p:ph idx="1" type="body"/>
          </p:nvPr>
        </p:nvSpPr>
        <p:spPr>
          <a:xfrm>
            <a:off x="838200" y="1894114"/>
            <a:ext cx="10515600" cy="41802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SzPts val="2800"/>
              <a:buNone/>
            </a:pPr>
            <a:r>
              <a:t/>
            </a:r>
            <a:endParaRPr sz="2100"/>
          </a:p>
          <a:p>
            <a:pPr indent="0" lvl="0" marL="457200" rtl="0" algn="just">
              <a:lnSpc>
                <a:spcPct val="115000"/>
              </a:lnSpc>
              <a:spcBef>
                <a:spcPts val="0"/>
              </a:spcBef>
              <a:spcAft>
                <a:spcPts val="0"/>
              </a:spcAft>
              <a:buSzPts val="2800"/>
              <a:buNone/>
            </a:pPr>
            <a:r>
              <a:t/>
            </a:r>
            <a:endParaRPr sz="2100"/>
          </a:p>
        </p:txBody>
      </p:sp>
      <p:pic>
        <p:nvPicPr>
          <p:cNvPr id="261" name="Google Shape;261;g24a90fbe9f0_0_94"/>
          <p:cNvPicPr preferRelativeResize="0"/>
          <p:nvPr/>
        </p:nvPicPr>
        <p:blipFill rotWithShape="1">
          <a:blip r:embed="rId3">
            <a:alphaModFix/>
          </a:blip>
          <a:srcRect b="0" l="0" r="0" t="0"/>
          <a:stretch/>
        </p:blipFill>
        <p:spPr>
          <a:xfrm>
            <a:off x="195263" y="1519238"/>
            <a:ext cx="11801475" cy="3819525"/>
          </a:xfrm>
          <a:prstGeom prst="rect">
            <a:avLst/>
          </a:prstGeom>
          <a:noFill/>
          <a:ln>
            <a:noFill/>
          </a:ln>
        </p:spPr>
      </p:pic>
      <p:pic>
        <p:nvPicPr>
          <p:cNvPr id="262" name="Google Shape;262;g24a90fbe9f0_0_94"/>
          <p:cNvPicPr preferRelativeResize="0"/>
          <p:nvPr/>
        </p:nvPicPr>
        <p:blipFill rotWithShape="1">
          <a:blip r:embed="rId4">
            <a:alphaModFix/>
          </a:blip>
          <a:srcRect b="0" l="0" r="0" t="0"/>
          <a:stretch/>
        </p:blipFill>
        <p:spPr>
          <a:xfrm>
            <a:off x="1071900" y="5245650"/>
            <a:ext cx="10281901" cy="828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24a90fbe9f0_0_116"/>
          <p:cNvSpPr txBox="1"/>
          <p:nvPr>
            <p:ph type="title"/>
          </p:nvPr>
        </p:nvSpPr>
        <p:spPr>
          <a:xfrm>
            <a:off x="838200" y="365125"/>
            <a:ext cx="10515600" cy="124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a:t>K-armed Bandit Problem</a:t>
            </a:r>
            <a:endParaRPr/>
          </a:p>
        </p:txBody>
      </p:sp>
      <p:sp>
        <p:nvSpPr>
          <p:cNvPr id="268" name="Google Shape;268;g24a90fbe9f0_0_1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269" name="Google Shape;269;g24a90fbe9f0_0_116"/>
          <p:cNvSpPr txBox="1"/>
          <p:nvPr>
            <p:ph idx="1" type="body"/>
          </p:nvPr>
        </p:nvSpPr>
        <p:spPr>
          <a:xfrm>
            <a:off x="838200" y="1894114"/>
            <a:ext cx="10515600" cy="41802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SzPts val="2800"/>
              <a:buNone/>
            </a:pPr>
            <a:r>
              <a:t/>
            </a:r>
            <a:endParaRPr sz="2100"/>
          </a:p>
          <a:p>
            <a:pPr indent="0" lvl="0" marL="457200" rtl="0" algn="just">
              <a:lnSpc>
                <a:spcPct val="115000"/>
              </a:lnSpc>
              <a:spcBef>
                <a:spcPts val="0"/>
              </a:spcBef>
              <a:spcAft>
                <a:spcPts val="0"/>
              </a:spcAft>
              <a:buSzPts val="2800"/>
              <a:buNone/>
            </a:pPr>
            <a:r>
              <a:t/>
            </a:r>
            <a:endParaRPr sz="2100"/>
          </a:p>
        </p:txBody>
      </p:sp>
      <p:sp>
        <p:nvSpPr>
          <p:cNvPr id="270" name="Google Shape;270;g24a90fbe9f0_0_116"/>
          <p:cNvSpPr txBox="1"/>
          <p:nvPr>
            <p:ph idx="1" type="body"/>
          </p:nvPr>
        </p:nvSpPr>
        <p:spPr>
          <a:xfrm>
            <a:off x="838200" y="1678352"/>
            <a:ext cx="10515600" cy="4878000"/>
          </a:xfrm>
          <a:prstGeom prst="rect">
            <a:avLst/>
          </a:prstGeom>
          <a:noFill/>
          <a:ln>
            <a:noFill/>
          </a:ln>
        </p:spPr>
        <p:txBody>
          <a:bodyPr anchorCtr="0" anchor="t" bIns="45700" lIns="91425" spcFirstLastPara="1" rIns="91425" wrap="square" tIns="45700">
            <a:noAutofit/>
          </a:bodyPr>
          <a:lstStyle/>
          <a:p>
            <a:pPr indent="-387350" lvl="0" marL="457200" rtl="0" algn="just">
              <a:lnSpc>
                <a:spcPct val="115000"/>
              </a:lnSpc>
              <a:spcBef>
                <a:spcPts val="0"/>
              </a:spcBef>
              <a:spcAft>
                <a:spcPts val="0"/>
              </a:spcAft>
              <a:buSzPts val="2500"/>
              <a:buAutoNum type="arabicPeriod"/>
            </a:pPr>
            <a:r>
              <a:rPr lang="en-US" sz="2500"/>
              <a:t>How to maintain the estimate of expected rewards for each action?</a:t>
            </a:r>
            <a:endParaRPr sz="2500"/>
          </a:p>
          <a:p>
            <a:pPr indent="-228600" lvl="1" marL="914400" rtl="0" algn="just">
              <a:lnSpc>
                <a:spcPct val="115000"/>
              </a:lnSpc>
              <a:spcBef>
                <a:spcPts val="0"/>
              </a:spcBef>
              <a:spcAft>
                <a:spcPts val="0"/>
              </a:spcAft>
              <a:buClr>
                <a:srgbClr val="7F6000"/>
              </a:buClr>
              <a:buSzPts val="2500"/>
              <a:buNone/>
            </a:pPr>
            <a:r>
              <a:rPr lang="en-US" sz="2500">
                <a:solidFill>
                  <a:srgbClr val="7F6000"/>
                </a:solidFill>
              </a:rPr>
              <a:t>Average the rewards actually received !!!</a:t>
            </a:r>
            <a:endParaRPr sz="2500">
              <a:solidFill>
                <a:srgbClr val="7F6000"/>
              </a:solidFill>
            </a:endParaRPr>
          </a:p>
          <a:p>
            <a:pPr indent="0" lvl="0" marL="914400" rtl="0" algn="just">
              <a:lnSpc>
                <a:spcPct val="115000"/>
              </a:lnSpc>
              <a:spcBef>
                <a:spcPts val="0"/>
              </a:spcBef>
              <a:spcAft>
                <a:spcPts val="0"/>
              </a:spcAft>
              <a:buSzPts val="2800"/>
              <a:buNone/>
            </a:pPr>
            <a:r>
              <a:t/>
            </a:r>
            <a:endParaRPr sz="2500">
              <a:solidFill>
                <a:srgbClr val="7F6000"/>
              </a:solidFill>
            </a:endParaRPr>
          </a:p>
          <a:p>
            <a:pPr indent="0" lvl="0" marL="914400" rtl="0" algn="just">
              <a:lnSpc>
                <a:spcPct val="115000"/>
              </a:lnSpc>
              <a:spcBef>
                <a:spcPts val="0"/>
              </a:spcBef>
              <a:spcAft>
                <a:spcPts val="0"/>
              </a:spcAft>
              <a:buSzPts val="2800"/>
              <a:buNone/>
            </a:pPr>
            <a:r>
              <a:t/>
            </a:r>
            <a:endParaRPr sz="2500">
              <a:solidFill>
                <a:srgbClr val="7F6000"/>
              </a:solidFill>
            </a:endParaRPr>
          </a:p>
          <a:p>
            <a:pPr indent="0" lvl="0" marL="914400" rtl="0" algn="just">
              <a:lnSpc>
                <a:spcPct val="115000"/>
              </a:lnSpc>
              <a:spcBef>
                <a:spcPts val="0"/>
              </a:spcBef>
              <a:spcAft>
                <a:spcPts val="0"/>
              </a:spcAft>
              <a:buSzPts val="2800"/>
              <a:buNone/>
            </a:pPr>
            <a:r>
              <a:t/>
            </a:r>
            <a:endParaRPr sz="2500">
              <a:solidFill>
                <a:srgbClr val="7F6000"/>
              </a:solidFill>
            </a:endParaRPr>
          </a:p>
          <a:p>
            <a:pPr indent="0" lvl="0" marL="0" rtl="0" algn="just">
              <a:lnSpc>
                <a:spcPct val="115000"/>
              </a:lnSpc>
              <a:spcBef>
                <a:spcPts val="0"/>
              </a:spcBef>
              <a:spcAft>
                <a:spcPts val="0"/>
              </a:spcAft>
              <a:buSzPts val="2800"/>
              <a:buNone/>
            </a:pPr>
            <a:r>
              <a:t/>
            </a:r>
            <a:endParaRPr sz="2500"/>
          </a:p>
          <a:p>
            <a:pPr indent="0" lvl="0" marL="0" rtl="0" algn="just">
              <a:lnSpc>
                <a:spcPct val="115000"/>
              </a:lnSpc>
              <a:spcBef>
                <a:spcPts val="0"/>
              </a:spcBef>
              <a:spcAft>
                <a:spcPts val="0"/>
              </a:spcAft>
              <a:buSzPts val="2800"/>
              <a:buNone/>
            </a:pPr>
            <a:r>
              <a:t/>
            </a:r>
            <a:endParaRPr sz="2500"/>
          </a:p>
          <a:p>
            <a:pPr indent="0" lvl="0" marL="457200" rtl="0" algn="just">
              <a:lnSpc>
                <a:spcPct val="115000"/>
              </a:lnSpc>
              <a:spcBef>
                <a:spcPts val="0"/>
              </a:spcBef>
              <a:spcAft>
                <a:spcPts val="0"/>
              </a:spcAft>
              <a:buSzPts val="2800"/>
              <a:buNone/>
            </a:pPr>
            <a:r>
              <a:t/>
            </a:r>
            <a:endParaRPr sz="2500"/>
          </a:p>
          <a:p>
            <a:pPr indent="-387350" lvl="0" marL="457200" rtl="0" algn="just">
              <a:lnSpc>
                <a:spcPct val="115000"/>
              </a:lnSpc>
              <a:spcBef>
                <a:spcPts val="0"/>
              </a:spcBef>
              <a:spcAft>
                <a:spcPts val="0"/>
              </a:spcAft>
              <a:buSzPts val="2500"/>
              <a:buAutoNum type="arabicPeriod"/>
            </a:pPr>
            <a:r>
              <a:rPr lang="en-US" sz="2500"/>
              <a:t>How to use the estimate in selecting the right action?</a:t>
            </a:r>
            <a:endParaRPr sz="2500"/>
          </a:p>
          <a:p>
            <a:pPr indent="457200" lvl="0" marL="457200" rtl="0" algn="just">
              <a:lnSpc>
                <a:spcPct val="115000"/>
              </a:lnSpc>
              <a:spcBef>
                <a:spcPts val="0"/>
              </a:spcBef>
              <a:spcAft>
                <a:spcPts val="0"/>
              </a:spcAft>
              <a:buSzPts val="2800"/>
              <a:buNone/>
            </a:pPr>
            <a:r>
              <a:rPr lang="en-US" sz="2500" u="sng">
                <a:solidFill>
                  <a:srgbClr val="7F6000"/>
                </a:solidFill>
              </a:rPr>
              <a:t>Greedy Action Selection</a:t>
            </a:r>
            <a:endParaRPr sz="2500" u="sng">
              <a:solidFill>
                <a:srgbClr val="7F6000"/>
              </a:solidFill>
            </a:endParaRPr>
          </a:p>
        </p:txBody>
      </p:sp>
      <p:pic>
        <p:nvPicPr>
          <p:cNvPr id="271" name="Google Shape;271;g24a90fbe9f0_0_116"/>
          <p:cNvPicPr preferRelativeResize="0"/>
          <p:nvPr/>
        </p:nvPicPr>
        <p:blipFill rotWithShape="1">
          <a:blip r:embed="rId3">
            <a:alphaModFix/>
          </a:blip>
          <a:srcRect b="0" l="0" r="0" t="0"/>
          <a:stretch/>
        </p:blipFill>
        <p:spPr>
          <a:xfrm>
            <a:off x="1642700" y="2665950"/>
            <a:ext cx="7660876" cy="1160325"/>
          </a:xfrm>
          <a:prstGeom prst="rect">
            <a:avLst/>
          </a:prstGeom>
          <a:noFill/>
          <a:ln>
            <a:noFill/>
          </a:ln>
        </p:spPr>
      </p:pic>
      <p:pic>
        <p:nvPicPr>
          <p:cNvPr id="272" name="Google Shape;272;g24a90fbe9f0_0_116"/>
          <p:cNvPicPr preferRelativeResize="0"/>
          <p:nvPr/>
        </p:nvPicPr>
        <p:blipFill rotWithShape="1">
          <a:blip r:embed="rId4">
            <a:alphaModFix/>
          </a:blip>
          <a:srcRect b="0" l="0" r="0" t="0"/>
          <a:stretch/>
        </p:blipFill>
        <p:spPr>
          <a:xfrm>
            <a:off x="2882600" y="3738025"/>
            <a:ext cx="3184500" cy="1299225"/>
          </a:xfrm>
          <a:prstGeom prst="rect">
            <a:avLst/>
          </a:prstGeom>
          <a:noFill/>
          <a:ln>
            <a:noFill/>
          </a:ln>
        </p:spPr>
      </p:pic>
      <p:pic>
        <p:nvPicPr>
          <p:cNvPr id="273" name="Google Shape;273;g24a90fbe9f0_0_116"/>
          <p:cNvPicPr preferRelativeResize="0"/>
          <p:nvPr/>
        </p:nvPicPr>
        <p:blipFill rotWithShape="1">
          <a:blip r:embed="rId5">
            <a:alphaModFix/>
          </a:blip>
          <a:srcRect b="0" l="0" r="0" t="0"/>
          <a:stretch/>
        </p:blipFill>
        <p:spPr>
          <a:xfrm>
            <a:off x="5309625" y="5570847"/>
            <a:ext cx="3484026" cy="914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24a90fbe9f0_0_104"/>
          <p:cNvSpPr txBox="1"/>
          <p:nvPr>
            <p:ph type="title"/>
          </p:nvPr>
        </p:nvSpPr>
        <p:spPr>
          <a:xfrm>
            <a:off x="838200" y="365125"/>
            <a:ext cx="10515600" cy="124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a:t>K-armed Bandit Problem</a:t>
            </a:r>
            <a:endParaRPr/>
          </a:p>
        </p:txBody>
      </p:sp>
      <p:sp>
        <p:nvSpPr>
          <p:cNvPr id="279" name="Google Shape;279;g24a90fbe9f0_0_10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280" name="Google Shape;280;g24a90fbe9f0_0_104"/>
          <p:cNvSpPr txBox="1"/>
          <p:nvPr>
            <p:ph idx="1" type="body"/>
          </p:nvPr>
        </p:nvSpPr>
        <p:spPr>
          <a:xfrm>
            <a:off x="838200" y="1894114"/>
            <a:ext cx="10515600" cy="41802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SzPts val="2800"/>
              <a:buNone/>
            </a:pPr>
            <a:r>
              <a:t/>
            </a:r>
            <a:endParaRPr sz="2100"/>
          </a:p>
          <a:p>
            <a:pPr indent="0" lvl="0" marL="457200" rtl="0" algn="just">
              <a:lnSpc>
                <a:spcPct val="115000"/>
              </a:lnSpc>
              <a:spcBef>
                <a:spcPts val="0"/>
              </a:spcBef>
              <a:spcAft>
                <a:spcPts val="0"/>
              </a:spcAft>
              <a:buSzPts val="2800"/>
              <a:buNone/>
            </a:pPr>
            <a:r>
              <a:t/>
            </a:r>
            <a:endParaRPr sz="2100"/>
          </a:p>
        </p:txBody>
      </p:sp>
      <p:sp>
        <p:nvSpPr>
          <p:cNvPr id="281" name="Google Shape;281;g24a90fbe9f0_0_104"/>
          <p:cNvSpPr txBox="1"/>
          <p:nvPr>
            <p:ph idx="1" type="body"/>
          </p:nvPr>
        </p:nvSpPr>
        <p:spPr>
          <a:xfrm>
            <a:off x="838200" y="1678352"/>
            <a:ext cx="10515600" cy="48780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SzPts val="2800"/>
              <a:buNone/>
            </a:pPr>
            <a:r>
              <a:rPr lang="en-US" sz="2500"/>
              <a:t>2.    How to use the estimate in selecting the right action?</a:t>
            </a:r>
            <a:endParaRPr sz="2500"/>
          </a:p>
          <a:p>
            <a:pPr indent="457200" lvl="0" marL="457200" rtl="0" algn="just">
              <a:lnSpc>
                <a:spcPct val="115000"/>
              </a:lnSpc>
              <a:spcBef>
                <a:spcPts val="0"/>
              </a:spcBef>
              <a:spcAft>
                <a:spcPts val="0"/>
              </a:spcAft>
              <a:buSzPts val="2800"/>
              <a:buNone/>
            </a:pPr>
            <a:r>
              <a:rPr lang="en-US" sz="2500" u="sng">
                <a:solidFill>
                  <a:srgbClr val="7F6000"/>
                </a:solidFill>
              </a:rPr>
              <a:t>Greedy Action Selection</a:t>
            </a:r>
            <a:endParaRPr sz="2500" u="sng">
              <a:solidFill>
                <a:srgbClr val="7F6000"/>
              </a:solidFill>
            </a:endParaRPr>
          </a:p>
          <a:p>
            <a:pPr indent="457200" lvl="0" marL="457200" rtl="0" algn="just">
              <a:lnSpc>
                <a:spcPct val="115000"/>
              </a:lnSpc>
              <a:spcBef>
                <a:spcPts val="0"/>
              </a:spcBef>
              <a:spcAft>
                <a:spcPts val="0"/>
              </a:spcAft>
              <a:buSzPts val="2800"/>
              <a:buNone/>
            </a:pPr>
            <a:r>
              <a:t/>
            </a:r>
            <a:endParaRPr sz="2500" u="sng">
              <a:solidFill>
                <a:srgbClr val="7F6000"/>
              </a:solidFill>
            </a:endParaRPr>
          </a:p>
          <a:p>
            <a:pPr indent="457200" lvl="0" marL="457200" rtl="0" algn="just">
              <a:lnSpc>
                <a:spcPct val="115000"/>
              </a:lnSpc>
              <a:spcBef>
                <a:spcPts val="0"/>
              </a:spcBef>
              <a:spcAft>
                <a:spcPts val="0"/>
              </a:spcAft>
              <a:buSzPts val="2800"/>
              <a:buNone/>
            </a:pPr>
            <a:r>
              <a:t/>
            </a:r>
            <a:endParaRPr sz="2500" u="sng">
              <a:solidFill>
                <a:srgbClr val="7F6000"/>
              </a:solidFill>
            </a:endParaRPr>
          </a:p>
          <a:p>
            <a:pPr indent="457200" lvl="0" marL="457200" rtl="0" algn="just">
              <a:lnSpc>
                <a:spcPct val="115000"/>
              </a:lnSpc>
              <a:spcBef>
                <a:spcPts val="0"/>
              </a:spcBef>
              <a:spcAft>
                <a:spcPts val="0"/>
              </a:spcAft>
              <a:buSzPts val="2800"/>
              <a:buNone/>
            </a:pPr>
            <a:r>
              <a:t/>
            </a:r>
            <a:endParaRPr sz="2500" u="sng">
              <a:solidFill>
                <a:srgbClr val="7F6000"/>
              </a:solidFill>
            </a:endParaRPr>
          </a:p>
          <a:p>
            <a:pPr indent="457200" lvl="0" marL="457200" rtl="0" algn="just">
              <a:lnSpc>
                <a:spcPct val="115000"/>
              </a:lnSpc>
              <a:spcBef>
                <a:spcPts val="0"/>
              </a:spcBef>
              <a:spcAft>
                <a:spcPts val="0"/>
              </a:spcAft>
              <a:buSzPts val="2800"/>
              <a:buNone/>
            </a:pPr>
            <a:r>
              <a:t/>
            </a:r>
            <a:endParaRPr sz="2500" u="sng">
              <a:solidFill>
                <a:srgbClr val="7F6000"/>
              </a:solidFill>
            </a:endParaRPr>
          </a:p>
          <a:p>
            <a:pPr indent="0" lvl="0" marL="0" rtl="0" algn="just">
              <a:lnSpc>
                <a:spcPct val="115000"/>
              </a:lnSpc>
              <a:spcBef>
                <a:spcPts val="0"/>
              </a:spcBef>
              <a:spcAft>
                <a:spcPts val="0"/>
              </a:spcAft>
              <a:buSzPts val="2800"/>
              <a:buNone/>
            </a:pPr>
            <a:r>
              <a:rPr lang="en-US" sz="2500"/>
              <a:t>3.    Exploration vs. Exploitation?</a:t>
            </a:r>
            <a:endParaRPr sz="2500"/>
          </a:p>
          <a:p>
            <a:pPr indent="0" lvl="0" marL="0" rtl="0" algn="just">
              <a:lnSpc>
                <a:spcPct val="115000"/>
              </a:lnSpc>
              <a:spcBef>
                <a:spcPts val="0"/>
              </a:spcBef>
              <a:spcAft>
                <a:spcPts val="0"/>
              </a:spcAft>
              <a:buSzPts val="2800"/>
              <a:buNone/>
            </a:pPr>
            <a:r>
              <a:rPr lang="en-US" sz="2500">
                <a:solidFill>
                  <a:srgbClr val="7F6000"/>
                </a:solidFill>
              </a:rPr>
              <a:t>	</a:t>
            </a:r>
            <a:r>
              <a:rPr b="1" lang="en-US" sz="2500" u="sng">
                <a:solidFill>
                  <a:srgbClr val="7F6000"/>
                </a:solidFill>
              </a:rPr>
              <a:t>ε-</a:t>
            </a:r>
            <a:r>
              <a:rPr lang="en-US" sz="2500" u="sng">
                <a:solidFill>
                  <a:srgbClr val="7F6000"/>
                </a:solidFill>
              </a:rPr>
              <a:t>Greedy Action Selection / near-greedy action selection</a:t>
            </a:r>
            <a:endParaRPr sz="2500" u="sng">
              <a:solidFill>
                <a:srgbClr val="7F6000"/>
              </a:solidFill>
            </a:endParaRPr>
          </a:p>
          <a:p>
            <a:pPr indent="0" lvl="0" marL="914400" rtl="0" algn="just">
              <a:lnSpc>
                <a:spcPct val="115000"/>
              </a:lnSpc>
              <a:spcBef>
                <a:spcPts val="0"/>
              </a:spcBef>
              <a:spcAft>
                <a:spcPts val="0"/>
              </a:spcAft>
              <a:buSzPts val="2800"/>
              <a:buNone/>
            </a:pPr>
            <a:r>
              <a:rPr lang="en-US" sz="1900"/>
              <a:t>Behave greedily most of the time; Once in a while, with small probability 𝛆 select randomly from among all the actions with equal probability, independently of the action-value estimates</a:t>
            </a:r>
            <a:r>
              <a:rPr lang="en-US" sz="2500">
                <a:solidFill>
                  <a:srgbClr val="7F6000"/>
                </a:solidFill>
              </a:rPr>
              <a:t>.</a:t>
            </a:r>
            <a:endParaRPr sz="2500">
              <a:solidFill>
                <a:srgbClr val="7F6000"/>
              </a:solidFill>
            </a:endParaRPr>
          </a:p>
          <a:p>
            <a:pPr indent="0" lvl="0" marL="0" rtl="0" algn="just">
              <a:lnSpc>
                <a:spcPct val="115000"/>
              </a:lnSpc>
              <a:spcBef>
                <a:spcPts val="0"/>
              </a:spcBef>
              <a:spcAft>
                <a:spcPts val="0"/>
              </a:spcAft>
              <a:buClr>
                <a:schemeClr val="dk1"/>
              </a:buClr>
              <a:buSzPts val="1100"/>
              <a:buFont typeface="Arial"/>
              <a:buNone/>
            </a:pPr>
            <a:r>
              <a:t/>
            </a:r>
            <a:endParaRPr sz="2500">
              <a:solidFill>
                <a:srgbClr val="7F6000"/>
              </a:solidFill>
            </a:endParaRPr>
          </a:p>
          <a:p>
            <a:pPr indent="0" lvl="0" marL="0" rtl="0" algn="just">
              <a:lnSpc>
                <a:spcPct val="115000"/>
              </a:lnSpc>
              <a:spcBef>
                <a:spcPts val="0"/>
              </a:spcBef>
              <a:spcAft>
                <a:spcPts val="0"/>
              </a:spcAft>
              <a:buSzPts val="2800"/>
              <a:buNone/>
            </a:pPr>
            <a:r>
              <a:t/>
            </a:r>
            <a:endParaRPr sz="2500" u="sng">
              <a:solidFill>
                <a:srgbClr val="7F6000"/>
              </a:solidFill>
            </a:endParaRPr>
          </a:p>
          <a:p>
            <a:pPr indent="0" lvl="0" marL="0" rtl="0" algn="just">
              <a:lnSpc>
                <a:spcPct val="115000"/>
              </a:lnSpc>
              <a:spcBef>
                <a:spcPts val="0"/>
              </a:spcBef>
              <a:spcAft>
                <a:spcPts val="0"/>
              </a:spcAft>
              <a:buSzPts val="2800"/>
              <a:buNone/>
            </a:pPr>
            <a:r>
              <a:t/>
            </a:r>
            <a:endParaRPr sz="2500" u="sng">
              <a:solidFill>
                <a:srgbClr val="FF0000"/>
              </a:solidFill>
            </a:endParaRPr>
          </a:p>
        </p:txBody>
      </p:sp>
      <p:pic>
        <p:nvPicPr>
          <p:cNvPr id="282" name="Google Shape;282;g24a90fbe9f0_0_104"/>
          <p:cNvPicPr preferRelativeResize="0"/>
          <p:nvPr/>
        </p:nvPicPr>
        <p:blipFill rotWithShape="1">
          <a:blip r:embed="rId3">
            <a:alphaModFix/>
          </a:blip>
          <a:srcRect b="0" l="0" r="0" t="0"/>
          <a:stretch/>
        </p:blipFill>
        <p:spPr>
          <a:xfrm>
            <a:off x="3009750" y="2719422"/>
            <a:ext cx="3484026" cy="914175"/>
          </a:xfrm>
          <a:prstGeom prst="rect">
            <a:avLst/>
          </a:prstGeom>
          <a:noFill/>
          <a:ln>
            <a:noFill/>
          </a:ln>
        </p:spPr>
      </p:pic>
      <p:sp>
        <p:nvSpPr>
          <p:cNvPr id="283" name="Google Shape;283;g24a90fbe9f0_0_104"/>
          <p:cNvSpPr txBox="1"/>
          <p:nvPr/>
        </p:nvSpPr>
        <p:spPr>
          <a:xfrm>
            <a:off x="1550575" y="3614388"/>
            <a:ext cx="10000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8761D"/>
                </a:solidFill>
                <a:latin typeface="Arial"/>
                <a:ea typeface="Arial"/>
                <a:cs typeface="Arial"/>
                <a:sym typeface="Arial"/>
              </a:rPr>
              <a:t>Actions which are inferior by the value estimate upto time t, could be indeed better than the greedy action at t !!! </a:t>
            </a:r>
            <a:endParaRPr b="1" i="0" sz="1800" u="none" cap="none" strike="noStrike">
              <a:solidFill>
                <a:srgbClr val="38761D"/>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24a90fbe9f0_0_183"/>
          <p:cNvSpPr txBox="1"/>
          <p:nvPr>
            <p:ph type="title"/>
          </p:nvPr>
        </p:nvSpPr>
        <p:spPr>
          <a:xfrm>
            <a:off x="838200" y="365125"/>
            <a:ext cx="10515600" cy="124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000"/>
              <a:buNone/>
            </a:pPr>
            <a:r>
              <a:rPr lang="en-US"/>
              <a:t>K-armed Bandit Problem</a:t>
            </a:r>
            <a:endParaRPr/>
          </a:p>
        </p:txBody>
      </p:sp>
      <p:sp>
        <p:nvSpPr>
          <p:cNvPr id="290" name="Google Shape;290;g24a90fbe9f0_0_18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291" name="Google Shape;291;g24a90fbe9f0_0_183"/>
          <p:cNvPicPr preferRelativeResize="0"/>
          <p:nvPr/>
        </p:nvPicPr>
        <p:blipFill rotWithShape="1">
          <a:blip r:embed="rId3">
            <a:alphaModFix/>
          </a:blip>
          <a:srcRect b="0" l="0" r="0" t="0"/>
          <a:stretch/>
        </p:blipFill>
        <p:spPr>
          <a:xfrm>
            <a:off x="1371600" y="1763725"/>
            <a:ext cx="9604248" cy="4440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24a90fbe9f0_0_159"/>
          <p:cNvSpPr txBox="1"/>
          <p:nvPr>
            <p:ph type="title"/>
          </p:nvPr>
        </p:nvSpPr>
        <p:spPr>
          <a:xfrm>
            <a:off x="838200" y="365125"/>
            <a:ext cx="10515600" cy="124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000"/>
              <a:buNone/>
            </a:pPr>
            <a:r>
              <a:rPr lang="en-US"/>
              <a:t>K-armed Bandit Problem</a:t>
            </a:r>
            <a:endParaRPr/>
          </a:p>
        </p:txBody>
      </p:sp>
      <p:sp>
        <p:nvSpPr>
          <p:cNvPr id="298" name="Google Shape;298;g24a90fbe9f0_0_15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pic>
        <p:nvPicPr>
          <p:cNvPr id="299" name="Google Shape;299;g24a90fbe9f0_0_159"/>
          <p:cNvPicPr preferRelativeResize="0"/>
          <p:nvPr/>
        </p:nvPicPr>
        <p:blipFill rotWithShape="1">
          <a:blip r:embed="rId3">
            <a:alphaModFix/>
          </a:blip>
          <a:srcRect b="0" l="0" r="0" t="0"/>
          <a:stretch/>
        </p:blipFill>
        <p:spPr>
          <a:xfrm>
            <a:off x="1371600" y="1763725"/>
            <a:ext cx="9604248" cy="4440225"/>
          </a:xfrm>
          <a:prstGeom prst="rect">
            <a:avLst/>
          </a:prstGeom>
          <a:noFill/>
          <a:ln>
            <a:noFill/>
          </a:ln>
        </p:spPr>
      </p:pic>
      <p:sp>
        <p:nvSpPr>
          <p:cNvPr id="300" name="Google Shape;300;g24a90fbe9f0_0_159"/>
          <p:cNvSpPr/>
          <p:nvPr/>
        </p:nvSpPr>
        <p:spPr>
          <a:xfrm>
            <a:off x="1654625" y="1799775"/>
            <a:ext cx="2225400" cy="4702500"/>
          </a:xfrm>
          <a:prstGeom prst="roundRect">
            <a:avLst>
              <a:gd fmla="val 16667" name="adj"/>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g24a90fbe9f0_0_159"/>
          <p:cNvSpPr txBox="1"/>
          <p:nvPr/>
        </p:nvSpPr>
        <p:spPr>
          <a:xfrm>
            <a:off x="1744125" y="1134525"/>
            <a:ext cx="2341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highlight>
                  <a:srgbClr val="FFF2CC"/>
                </a:highlight>
                <a:latin typeface="Calibri"/>
                <a:ea typeface="Calibri"/>
                <a:cs typeface="Calibri"/>
                <a:sym typeface="Calibri"/>
              </a:rPr>
              <a:t>Greedy Action</a:t>
            </a:r>
            <a:endParaRPr b="0" i="0" sz="2800" u="none" cap="none" strike="noStrike">
              <a:solidFill>
                <a:srgbClr val="000000"/>
              </a:solidFill>
              <a:highlight>
                <a:srgbClr val="FFF2CC"/>
              </a:highlight>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24a90fbe9f0_0_192"/>
          <p:cNvSpPr txBox="1"/>
          <p:nvPr>
            <p:ph type="title"/>
          </p:nvPr>
        </p:nvSpPr>
        <p:spPr>
          <a:xfrm>
            <a:off x="838200" y="365125"/>
            <a:ext cx="10515600" cy="124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000"/>
              <a:buNone/>
            </a:pPr>
            <a:r>
              <a:rPr lang="en-US"/>
              <a:t>K-armed Bandit Problem</a:t>
            </a:r>
            <a:endParaRPr/>
          </a:p>
        </p:txBody>
      </p:sp>
      <p:sp>
        <p:nvSpPr>
          <p:cNvPr id="308" name="Google Shape;308;g24a90fbe9f0_0_19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309" name="Google Shape;309;g24a90fbe9f0_0_192"/>
          <p:cNvPicPr preferRelativeResize="0"/>
          <p:nvPr/>
        </p:nvPicPr>
        <p:blipFill rotWithShape="1">
          <a:blip r:embed="rId3">
            <a:alphaModFix/>
          </a:blip>
          <a:srcRect b="0" l="0" r="0" t="0"/>
          <a:stretch/>
        </p:blipFill>
        <p:spPr>
          <a:xfrm>
            <a:off x="1371600" y="1763725"/>
            <a:ext cx="9604248" cy="4440225"/>
          </a:xfrm>
          <a:prstGeom prst="rect">
            <a:avLst/>
          </a:prstGeom>
          <a:noFill/>
          <a:ln>
            <a:noFill/>
          </a:ln>
        </p:spPr>
      </p:pic>
      <p:sp>
        <p:nvSpPr>
          <p:cNvPr id="310" name="Google Shape;310;g24a90fbe9f0_0_192"/>
          <p:cNvSpPr/>
          <p:nvPr/>
        </p:nvSpPr>
        <p:spPr>
          <a:xfrm>
            <a:off x="8588825" y="1799775"/>
            <a:ext cx="2225400" cy="4702500"/>
          </a:xfrm>
          <a:prstGeom prst="roundRect">
            <a:avLst>
              <a:gd fmla="val 16667" name="adj"/>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g24a90fbe9f0_0_192"/>
          <p:cNvSpPr txBox="1"/>
          <p:nvPr/>
        </p:nvSpPr>
        <p:spPr>
          <a:xfrm>
            <a:off x="8409900" y="976350"/>
            <a:ext cx="2743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highlight>
                  <a:srgbClr val="FFF2CC"/>
                </a:highlight>
                <a:latin typeface="Calibri"/>
                <a:ea typeface="Calibri"/>
                <a:cs typeface="Calibri"/>
                <a:sym typeface="Calibri"/>
              </a:rPr>
              <a:t>Action to Explore</a:t>
            </a:r>
            <a:endParaRPr b="0" i="0" sz="2800" u="none" cap="none" strike="noStrike">
              <a:solidFill>
                <a:srgbClr val="000000"/>
              </a:solidFill>
              <a:highlight>
                <a:srgbClr val="FFF2CC"/>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24a90fbe9f0_0_143"/>
          <p:cNvSpPr txBox="1"/>
          <p:nvPr>
            <p:ph type="title"/>
          </p:nvPr>
        </p:nvSpPr>
        <p:spPr>
          <a:xfrm>
            <a:off x="838200" y="365125"/>
            <a:ext cx="10515600" cy="124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a:t>K-armed Bandit Problem</a:t>
            </a:r>
            <a:endParaRPr/>
          </a:p>
        </p:txBody>
      </p:sp>
      <p:sp>
        <p:nvSpPr>
          <p:cNvPr id="317" name="Google Shape;317;g24a90fbe9f0_0_14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318" name="Google Shape;318;g24a90fbe9f0_0_143"/>
          <p:cNvSpPr txBox="1"/>
          <p:nvPr>
            <p:ph idx="1" type="body"/>
          </p:nvPr>
        </p:nvSpPr>
        <p:spPr>
          <a:xfrm>
            <a:off x="838200" y="1894114"/>
            <a:ext cx="10515600" cy="41802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SzPts val="2800"/>
              <a:buNone/>
            </a:pPr>
            <a:r>
              <a:t/>
            </a:r>
            <a:endParaRPr sz="2100"/>
          </a:p>
          <a:p>
            <a:pPr indent="0" lvl="0" marL="457200" rtl="0" algn="just">
              <a:lnSpc>
                <a:spcPct val="115000"/>
              </a:lnSpc>
              <a:spcBef>
                <a:spcPts val="0"/>
              </a:spcBef>
              <a:spcAft>
                <a:spcPts val="0"/>
              </a:spcAft>
              <a:buSzPts val="2800"/>
              <a:buNone/>
            </a:pPr>
            <a:r>
              <a:t/>
            </a:r>
            <a:endParaRPr sz="2100"/>
          </a:p>
        </p:txBody>
      </p:sp>
      <p:sp>
        <p:nvSpPr>
          <p:cNvPr id="319" name="Google Shape;319;g24a90fbe9f0_0_143"/>
          <p:cNvSpPr txBox="1"/>
          <p:nvPr>
            <p:ph idx="1" type="body"/>
          </p:nvPr>
        </p:nvSpPr>
        <p:spPr>
          <a:xfrm>
            <a:off x="838200" y="1678352"/>
            <a:ext cx="10515600" cy="48780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SzPts val="2800"/>
              <a:buNone/>
            </a:pPr>
            <a:r>
              <a:rPr lang="en-US" sz="2500" u="sng">
                <a:solidFill>
                  <a:srgbClr val="7F6000"/>
                </a:solidFill>
              </a:rPr>
              <a:t>	</a:t>
            </a:r>
            <a:r>
              <a:rPr lang="en-US" sz="2500">
                <a:solidFill>
                  <a:srgbClr val="7F6000"/>
                </a:solidFill>
              </a:rPr>
              <a:t>	</a:t>
            </a:r>
            <a:r>
              <a:rPr b="1" lang="en-US" sz="2500" u="sng">
                <a:solidFill>
                  <a:srgbClr val="7F6000"/>
                </a:solidFill>
              </a:rPr>
              <a:t>ε-</a:t>
            </a:r>
            <a:r>
              <a:rPr lang="en-US" sz="2500" u="sng">
                <a:solidFill>
                  <a:srgbClr val="7F6000"/>
                </a:solidFill>
              </a:rPr>
              <a:t>Greedy Action Selection / near-greedy action selection</a:t>
            </a:r>
            <a:endParaRPr sz="2500" u="sng">
              <a:solidFill>
                <a:srgbClr val="7F6000"/>
              </a:solidFill>
            </a:endParaRPr>
          </a:p>
          <a:p>
            <a:pPr indent="0" lvl="0" marL="914400" rtl="0" algn="just">
              <a:lnSpc>
                <a:spcPct val="115000"/>
              </a:lnSpc>
              <a:spcBef>
                <a:spcPts val="0"/>
              </a:spcBef>
              <a:spcAft>
                <a:spcPts val="0"/>
              </a:spcAft>
              <a:buSzPts val="2800"/>
              <a:buNone/>
            </a:pPr>
            <a:r>
              <a:t/>
            </a:r>
            <a:endParaRPr sz="2500" u="sng">
              <a:solidFill>
                <a:srgbClr val="7F6000"/>
              </a:solidFill>
            </a:endParaRPr>
          </a:p>
          <a:p>
            <a:pPr indent="0" lvl="0" marL="0" rtl="0" algn="just">
              <a:lnSpc>
                <a:spcPct val="115000"/>
              </a:lnSpc>
              <a:spcBef>
                <a:spcPts val="0"/>
              </a:spcBef>
              <a:spcAft>
                <a:spcPts val="0"/>
              </a:spcAft>
              <a:buSzPts val="2800"/>
              <a:buNone/>
            </a:pPr>
            <a:r>
              <a:t/>
            </a:r>
            <a:endParaRPr sz="2500" u="sng">
              <a:solidFill>
                <a:srgbClr val="FF0000"/>
              </a:solidFill>
            </a:endParaRPr>
          </a:p>
        </p:txBody>
      </p:sp>
      <p:sp>
        <p:nvSpPr>
          <p:cNvPr id="320" name="Google Shape;320;g24a90fbe9f0_0_143"/>
          <p:cNvSpPr txBox="1"/>
          <p:nvPr/>
        </p:nvSpPr>
        <p:spPr>
          <a:xfrm>
            <a:off x="1852375" y="2551175"/>
            <a:ext cx="8877000" cy="224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C343D"/>
                </a:solidFill>
                <a:latin typeface="Courier New"/>
                <a:ea typeface="Courier New"/>
                <a:cs typeface="Courier New"/>
                <a:sym typeface="Courier New"/>
              </a:rPr>
              <a:t>epsilon = 0.05 </a:t>
            </a:r>
            <a:r>
              <a:rPr b="0" i="0" lang="en-US" sz="2100" u="none" cap="none" strike="noStrike">
                <a:solidFill>
                  <a:srgbClr val="783F04"/>
                </a:solidFill>
                <a:latin typeface="Courier New"/>
                <a:ea typeface="Courier New"/>
                <a:cs typeface="Courier New"/>
                <a:sym typeface="Courier New"/>
              </a:rPr>
              <a:t>// small value to control exploration</a:t>
            </a:r>
            <a:endParaRPr b="0" i="0" sz="2100" u="none" cap="none" strike="noStrike">
              <a:solidFill>
                <a:srgbClr val="783F04"/>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C343D"/>
                </a:solidFill>
                <a:latin typeface="Courier New"/>
                <a:ea typeface="Courier New"/>
                <a:cs typeface="Courier New"/>
                <a:sym typeface="Courier New"/>
              </a:rPr>
              <a:t>def </a:t>
            </a:r>
            <a:r>
              <a:rPr b="0" i="0" lang="en-US" sz="2100" u="none" cap="none" strike="noStrike">
                <a:solidFill>
                  <a:srgbClr val="CC0000"/>
                </a:solidFill>
                <a:latin typeface="Courier New"/>
                <a:ea typeface="Courier New"/>
                <a:cs typeface="Courier New"/>
                <a:sym typeface="Courier New"/>
              </a:rPr>
              <a:t>get_action()</a:t>
            </a:r>
            <a:r>
              <a:rPr b="0" i="0" lang="en-US" sz="2100" u="none" cap="none" strike="noStrike">
                <a:solidFill>
                  <a:srgbClr val="0C343D"/>
                </a:solidFill>
                <a:latin typeface="Courier New"/>
                <a:ea typeface="Courier New"/>
                <a:cs typeface="Courier New"/>
                <a:sym typeface="Courier New"/>
              </a:rPr>
              <a:t>:</a:t>
            </a:r>
            <a:endParaRPr b="0" i="0" sz="2100" u="none" cap="none" strike="noStrike">
              <a:solidFill>
                <a:srgbClr val="0C343D"/>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C343D"/>
                </a:solidFill>
                <a:latin typeface="Courier New"/>
                <a:ea typeface="Courier New"/>
                <a:cs typeface="Courier New"/>
                <a:sym typeface="Courier New"/>
              </a:rPr>
              <a:t>    if random.random() &gt; epsilon:</a:t>
            </a:r>
            <a:endParaRPr b="0" i="0" sz="2100" u="none" cap="none" strike="noStrike">
              <a:solidFill>
                <a:srgbClr val="0C343D"/>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C343D"/>
                </a:solidFill>
                <a:latin typeface="Courier New"/>
                <a:ea typeface="Courier New"/>
                <a:cs typeface="Courier New"/>
                <a:sym typeface="Courier New"/>
              </a:rPr>
              <a:t>        return </a:t>
            </a:r>
            <a:r>
              <a:rPr b="0" i="0" lang="en-US" sz="2100" u="none" cap="none" strike="noStrike">
                <a:solidFill>
                  <a:srgbClr val="980000"/>
                </a:solidFill>
                <a:latin typeface="Courier New"/>
                <a:ea typeface="Courier New"/>
                <a:cs typeface="Courier New"/>
                <a:sym typeface="Courier New"/>
              </a:rPr>
              <a:t>argmaxa(Q(a))</a:t>
            </a:r>
            <a:endParaRPr b="0" i="0" sz="2100" u="none" cap="none" strike="noStrike">
              <a:solidFill>
                <a:srgbClr val="98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C343D"/>
                </a:solidFill>
                <a:latin typeface="Courier New"/>
                <a:ea typeface="Courier New"/>
                <a:cs typeface="Courier New"/>
                <a:sym typeface="Courier New"/>
              </a:rPr>
              <a:t>    else:</a:t>
            </a:r>
            <a:endParaRPr b="0" i="0" sz="2100" u="none" cap="none" strike="noStrike">
              <a:solidFill>
                <a:srgbClr val="0C343D"/>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C343D"/>
                </a:solidFill>
                <a:latin typeface="Courier New"/>
                <a:ea typeface="Courier New"/>
                <a:cs typeface="Courier New"/>
                <a:sym typeface="Courier New"/>
              </a:rPr>
              <a:t>        return </a:t>
            </a:r>
            <a:r>
              <a:rPr b="0" i="0" lang="en-US" sz="2100" u="none" cap="none" strike="noStrike">
                <a:solidFill>
                  <a:srgbClr val="980000"/>
                </a:solidFill>
                <a:latin typeface="Courier New"/>
                <a:ea typeface="Courier New"/>
                <a:cs typeface="Courier New"/>
                <a:sym typeface="Courier New"/>
              </a:rPr>
              <a:t>random.choice(A)</a:t>
            </a:r>
            <a:endParaRPr b="0" i="0" sz="2100" u="none" cap="none" strike="noStrike">
              <a:solidFill>
                <a:srgbClr val="98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C343D"/>
              </a:solidFill>
              <a:latin typeface="Arial"/>
              <a:ea typeface="Arial"/>
              <a:cs typeface="Arial"/>
              <a:sym typeface="Arial"/>
            </a:endParaRPr>
          </a:p>
        </p:txBody>
      </p:sp>
      <p:sp>
        <p:nvSpPr>
          <p:cNvPr id="321" name="Google Shape;321;g24a90fbe9f0_0_143"/>
          <p:cNvSpPr txBox="1"/>
          <p:nvPr/>
        </p:nvSpPr>
        <p:spPr>
          <a:xfrm>
            <a:off x="764425" y="4702450"/>
            <a:ext cx="11088900" cy="11082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rgbClr val="38761D"/>
              </a:buClr>
              <a:buSzPts val="2000"/>
              <a:buFont typeface="Calibri"/>
              <a:buChar char="●"/>
            </a:pPr>
            <a:r>
              <a:rPr b="1" i="0" lang="en-US" sz="2000" u="none" cap="none" strike="noStrike">
                <a:solidFill>
                  <a:srgbClr val="38761D"/>
                </a:solidFill>
                <a:latin typeface="Calibri"/>
                <a:ea typeface="Calibri"/>
                <a:cs typeface="Calibri"/>
                <a:sym typeface="Calibri"/>
              </a:rPr>
              <a:t>In the limit as the number of steps increases, every action will be sampled by ε-greedy action selection an infinite number of times. This ensures that all the Qt (a) converge to q</a:t>
            </a:r>
            <a:r>
              <a:rPr b="1" baseline="-25000" i="0" lang="en-US" sz="2000" u="none" cap="none" strike="noStrike">
                <a:solidFill>
                  <a:srgbClr val="38761D"/>
                </a:solidFill>
                <a:latin typeface="Calibri"/>
                <a:ea typeface="Calibri"/>
                <a:cs typeface="Calibri"/>
                <a:sym typeface="Calibri"/>
              </a:rPr>
              <a:t>*</a:t>
            </a:r>
            <a:r>
              <a:rPr b="1" i="0" lang="en-US" sz="2000" u="none" cap="none" strike="noStrike">
                <a:solidFill>
                  <a:srgbClr val="38761D"/>
                </a:solidFill>
                <a:latin typeface="Calibri"/>
                <a:ea typeface="Calibri"/>
                <a:cs typeface="Calibri"/>
                <a:sym typeface="Calibri"/>
              </a:rPr>
              <a:t> (a).</a:t>
            </a:r>
            <a:endParaRPr b="1" i="0" sz="2000" u="none" cap="none" strike="noStrike">
              <a:solidFill>
                <a:srgbClr val="38761D"/>
              </a:solidFill>
              <a:latin typeface="Calibri"/>
              <a:ea typeface="Calibri"/>
              <a:cs typeface="Calibri"/>
              <a:sym typeface="Calibri"/>
            </a:endParaRPr>
          </a:p>
          <a:p>
            <a:pPr indent="-355600" lvl="0" marL="457200" marR="0" rtl="0" algn="l">
              <a:lnSpc>
                <a:spcPct val="100000"/>
              </a:lnSpc>
              <a:spcBef>
                <a:spcPts val="0"/>
              </a:spcBef>
              <a:spcAft>
                <a:spcPts val="0"/>
              </a:spcAft>
              <a:buClr>
                <a:srgbClr val="38761D"/>
              </a:buClr>
              <a:buSzPts val="2000"/>
              <a:buFont typeface="Calibri"/>
              <a:buChar char="●"/>
            </a:pPr>
            <a:r>
              <a:rPr b="1" i="0" lang="en-US" sz="2000" u="none" cap="none" strike="noStrike">
                <a:solidFill>
                  <a:srgbClr val="38761D"/>
                </a:solidFill>
                <a:latin typeface="Calibri"/>
                <a:ea typeface="Calibri"/>
                <a:cs typeface="Calibri"/>
                <a:sym typeface="Calibri"/>
              </a:rPr>
              <a:t>Easy to implement / optimize for epsilon / yields good results</a:t>
            </a:r>
            <a:endParaRPr b="1" i="0" sz="2000" u="none" cap="none" strike="noStrike">
              <a:solidFill>
                <a:srgbClr val="38761D"/>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24a90fbe9f0_0_0"/>
          <p:cNvSpPr txBox="1"/>
          <p:nvPr>
            <p:ph type="title"/>
          </p:nvPr>
        </p:nvSpPr>
        <p:spPr>
          <a:xfrm>
            <a:off x="838200" y="365125"/>
            <a:ext cx="10515600" cy="124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lang="en-US" sz="3000">
                <a:solidFill>
                  <a:srgbClr val="274E13"/>
                </a:solidFill>
                <a:highlight>
                  <a:srgbClr val="FFF2CC"/>
                </a:highlight>
              </a:rPr>
              <a:t>Ex-1:</a:t>
            </a:r>
            <a:r>
              <a:rPr b="0" lang="en-US" sz="3000"/>
              <a:t> In ε-greedy action selection, for the case of two actions and ε = 0.5, what is the probability that </a:t>
            </a:r>
            <a:r>
              <a:rPr b="0" i="1" lang="en-US" sz="3000">
                <a:solidFill>
                  <a:srgbClr val="CC0000"/>
                </a:solidFill>
                <a:highlight>
                  <a:srgbClr val="FFF2CC"/>
                </a:highlight>
              </a:rPr>
              <a:t>the greedy action</a:t>
            </a:r>
            <a:r>
              <a:rPr b="0" lang="en-US" sz="3000"/>
              <a:t> is selected?</a:t>
            </a:r>
            <a:endParaRPr/>
          </a:p>
        </p:txBody>
      </p:sp>
      <p:sp>
        <p:nvSpPr>
          <p:cNvPr id="327" name="Google Shape;327;g24a90fbe9f0_0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328" name="Google Shape;328;g24a90fbe9f0_0_0"/>
          <p:cNvSpPr txBox="1"/>
          <p:nvPr>
            <p:ph idx="1" type="body"/>
          </p:nvPr>
        </p:nvSpPr>
        <p:spPr>
          <a:xfrm>
            <a:off x="838200" y="1894114"/>
            <a:ext cx="10515600" cy="41802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SzPts val="2800"/>
              <a:buNone/>
            </a:pPr>
            <a:r>
              <a:t/>
            </a:r>
            <a:endParaRPr sz="2100"/>
          </a:p>
          <a:p>
            <a:pPr indent="0" lvl="0" marL="457200" rtl="0" algn="just">
              <a:lnSpc>
                <a:spcPct val="115000"/>
              </a:lnSpc>
              <a:spcBef>
                <a:spcPts val="0"/>
              </a:spcBef>
              <a:spcAft>
                <a:spcPts val="0"/>
              </a:spcAft>
              <a:buSzPts val="2800"/>
              <a:buNone/>
            </a:pPr>
            <a:r>
              <a:t/>
            </a:r>
            <a:endParaRPr sz="2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24a90fbe9f0_0_207"/>
          <p:cNvSpPr txBox="1"/>
          <p:nvPr>
            <p:ph type="title"/>
          </p:nvPr>
        </p:nvSpPr>
        <p:spPr>
          <a:xfrm>
            <a:off x="838200" y="365125"/>
            <a:ext cx="10515600" cy="124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lang="en-US" sz="3000">
                <a:solidFill>
                  <a:srgbClr val="274E13"/>
                </a:solidFill>
                <a:highlight>
                  <a:srgbClr val="FFF2CC"/>
                </a:highlight>
              </a:rPr>
              <a:t>Ex-1:</a:t>
            </a:r>
            <a:r>
              <a:rPr b="0" lang="en-US" sz="3000"/>
              <a:t> In ε-greedy action selection, for the case of two actions and ε = 0.5, what is the probability that </a:t>
            </a:r>
            <a:r>
              <a:rPr b="0" i="1" lang="en-US" sz="3000">
                <a:solidFill>
                  <a:srgbClr val="CC0000"/>
                </a:solidFill>
                <a:highlight>
                  <a:srgbClr val="FFF2CC"/>
                </a:highlight>
              </a:rPr>
              <a:t>the greedy action</a:t>
            </a:r>
            <a:r>
              <a:rPr b="0" lang="en-US" sz="3000"/>
              <a:t> is selected?</a:t>
            </a:r>
            <a:endParaRPr/>
          </a:p>
        </p:txBody>
      </p:sp>
      <p:sp>
        <p:nvSpPr>
          <p:cNvPr id="334" name="Google Shape;334;g24a90fbe9f0_0_20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335" name="Google Shape;335;g24a90fbe9f0_0_207"/>
          <p:cNvSpPr txBox="1"/>
          <p:nvPr>
            <p:ph idx="1" type="body"/>
          </p:nvPr>
        </p:nvSpPr>
        <p:spPr>
          <a:xfrm>
            <a:off x="838200" y="1894114"/>
            <a:ext cx="10515600" cy="41802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SzPts val="2800"/>
              <a:buNone/>
            </a:pPr>
            <a:r>
              <a:t/>
            </a:r>
            <a:endParaRPr sz="2100"/>
          </a:p>
          <a:p>
            <a:pPr indent="0" lvl="0" marL="457200" rtl="0" algn="just">
              <a:lnSpc>
                <a:spcPct val="115000"/>
              </a:lnSpc>
              <a:spcBef>
                <a:spcPts val="0"/>
              </a:spcBef>
              <a:spcAft>
                <a:spcPts val="0"/>
              </a:spcAft>
              <a:buSzPts val="2800"/>
              <a:buNone/>
            </a:pPr>
            <a:r>
              <a:t/>
            </a:r>
            <a:endParaRPr sz="2100"/>
          </a:p>
        </p:txBody>
      </p:sp>
      <p:sp>
        <p:nvSpPr>
          <p:cNvPr id="336" name="Google Shape;336;g24a90fbe9f0_0_207"/>
          <p:cNvSpPr txBox="1"/>
          <p:nvPr/>
        </p:nvSpPr>
        <p:spPr>
          <a:xfrm>
            <a:off x="417625" y="2033225"/>
            <a:ext cx="10936200" cy="366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libri"/>
                <a:ea typeface="Calibri"/>
                <a:cs typeface="Calibri"/>
                <a:sym typeface="Calibri"/>
              </a:rPr>
              <a:t>p (greedy action) </a:t>
            </a:r>
            <a:endParaRPr b="0" i="0" sz="22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libri"/>
                <a:ea typeface="Calibri"/>
                <a:cs typeface="Calibri"/>
                <a:sym typeface="Calibri"/>
              </a:rPr>
              <a:t>= p (greedy action AND greedy selection ) + </a:t>
            </a:r>
            <a:r>
              <a:rPr b="0" i="0" lang="en-US" sz="2200" u="none" cap="none" strike="noStrike">
                <a:solidFill>
                  <a:schemeClr val="dk1"/>
                </a:solidFill>
                <a:latin typeface="Calibri"/>
                <a:ea typeface="Calibri"/>
                <a:cs typeface="Calibri"/>
                <a:sym typeface="Calibri"/>
              </a:rPr>
              <a:t>p (greedy action AND random selection ) </a:t>
            </a:r>
            <a:endParaRPr b="0" i="0" sz="2200" u="none" cap="none" strike="noStrike">
              <a:solidFill>
                <a:schemeClr val="dk1"/>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Calibri"/>
                <a:ea typeface="Calibri"/>
                <a:cs typeface="Calibri"/>
                <a:sym typeface="Calibri"/>
              </a:rPr>
              <a:t>= p (greedy action | greedy selection ) p ( greedy selection ) </a:t>
            </a:r>
            <a:endParaRPr b="0" i="0" sz="2200" u="none" cap="none" strike="noStrike">
              <a:solidFill>
                <a:schemeClr val="dk1"/>
              </a:solidFill>
              <a:latin typeface="Calibri"/>
              <a:ea typeface="Calibri"/>
              <a:cs typeface="Calibri"/>
              <a:sym typeface="Calibri"/>
            </a:endParaRPr>
          </a:p>
          <a:p>
            <a:pPr indent="457200" lvl="0" marL="320040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Calibri"/>
                <a:ea typeface="Calibri"/>
                <a:cs typeface="Calibri"/>
                <a:sym typeface="Calibri"/>
              </a:rPr>
              <a:t>+ p (greedy action | random selection ) p (random selection )</a:t>
            </a:r>
            <a:endParaRPr b="0" i="0" sz="2200" u="none" cap="none" strike="noStrike">
              <a:solidFill>
                <a:schemeClr val="dk1"/>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Calibri"/>
                <a:ea typeface="Calibri"/>
                <a:cs typeface="Calibri"/>
                <a:sym typeface="Calibri"/>
              </a:rPr>
              <a:t>=  p (greedy action | greedy selection ) (1-𝛆) + p (greedy action | random selection ) (𝛆)</a:t>
            </a:r>
            <a:endParaRPr b="0" i="0" sz="2200" u="none" cap="none" strike="noStrike">
              <a:solidFill>
                <a:schemeClr val="dk1"/>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Calibri"/>
                <a:ea typeface="Calibri"/>
                <a:cs typeface="Calibri"/>
                <a:sym typeface="Calibri"/>
              </a:rPr>
              <a:t>= p (greedy action | greedy selection ) (0.5) + p (greedy action | random selection ) (0.5)</a:t>
            </a:r>
            <a:endParaRPr b="0" i="0" sz="2200" u="none" cap="none" strike="noStrike">
              <a:solidFill>
                <a:schemeClr val="dk1"/>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Calibri"/>
                <a:ea typeface="Calibri"/>
                <a:cs typeface="Calibri"/>
                <a:sym typeface="Calibri"/>
              </a:rPr>
              <a:t>= (1) (0.5) + (0.5) (0.5)</a:t>
            </a:r>
            <a:endParaRPr b="0" i="0" sz="2200" u="none" cap="none" strike="noStrike">
              <a:solidFill>
                <a:schemeClr val="dk1"/>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Calibri"/>
                <a:ea typeface="Calibri"/>
                <a:cs typeface="Calibri"/>
                <a:sym typeface="Calibri"/>
              </a:rPr>
              <a:t>= 0.5 + 0.25</a:t>
            </a:r>
            <a:endParaRPr b="0" i="0" sz="2200" u="none" cap="none" strike="noStrike">
              <a:solidFill>
                <a:schemeClr val="dk1"/>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Calibri"/>
                <a:ea typeface="Calibri"/>
                <a:cs typeface="Calibri"/>
                <a:sym typeface="Calibri"/>
              </a:rPr>
              <a:t>= 0.75</a:t>
            </a:r>
            <a:endParaRPr b="0" i="0" sz="2200" u="none" cap="none" strike="noStrike">
              <a:solidFill>
                <a:schemeClr val="dk1"/>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247a2a4dd17_0_5"/>
          <p:cNvSpPr txBox="1"/>
          <p:nvPr>
            <p:ph type="title"/>
          </p:nvPr>
        </p:nvSpPr>
        <p:spPr>
          <a:xfrm>
            <a:off x="838200" y="365125"/>
            <a:ext cx="10515600" cy="124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000"/>
              <a:buNone/>
            </a:pPr>
            <a:r>
              <a:rPr lang="en-US"/>
              <a:t>Agenda for the class </a:t>
            </a:r>
            <a:endParaRPr/>
          </a:p>
        </p:txBody>
      </p:sp>
      <p:sp>
        <p:nvSpPr>
          <p:cNvPr id="179" name="Google Shape;179;g247a2a4dd17_0_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180" name="Google Shape;180;g247a2a4dd17_0_5"/>
          <p:cNvSpPr txBox="1"/>
          <p:nvPr>
            <p:ph idx="1" type="body"/>
          </p:nvPr>
        </p:nvSpPr>
        <p:spPr>
          <a:xfrm>
            <a:off x="838200" y="1894114"/>
            <a:ext cx="10515600" cy="4180200"/>
          </a:xfrm>
          <a:prstGeom prst="rect">
            <a:avLst/>
          </a:prstGeom>
          <a:noFill/>
          <a:ln>
            <a:noFill/>
          </a:ln>
        </p:spPr>
        <p:txBody>
          <a:bodyPr anchorCtr="0" anchor="t" bIns="45700" lIns="91425" spcFirstLastPara="1" rIns="91425" wrap="square" tIns="45700">
            <a:normAutofit/>
          </a:bodyPr>
          <a:lstStyle/>
          <a:p>
            <a:pPr indent="-406400" lvl="0" marL="457200" rtl="0" algn="l">
              <a:lnSpc>
                <a:spcPct val="100000"/>
              </a:lnSpc>
              <a:spcBef>
                <a:spcPts val="0"/>
              </a:spcBef>
              <a:spcAft>
                <a:spcPts val="0"/>
              </a:spcAft>
              <a:buSzPts val="2800"/>
              <a:buChar char="•"/>
            </a:pPr>
            <a:r>
              <a:rPr lang="en-US"/>
              <a:t>Recap </a:t>
            </a:r>
            <a:endParaRPr/>
          </a:p>
          <a:p>
            <a:pPr indent="-406400" lvl="0" marL="457200" rtl="0" algn="l">
              <a:lnSpc>
                <a:spcPct val="100000"/>
              </a:lnSpc>
              <a:spcBef>
                <a:spcPts val="0"/>
              </a:spcBef>
              <a:spcAft>
                <a:spcPts val="0"/>
              </a:spcAft>
              <a:buSzPts val="2800"/>
              <a:buChar char="•"/>
            </a:pPr>
            <a:r>
              <a:rPr lang="en-US"/>
              <a:t>k-armed Bandit Problem &amp; its significance</a:t>
            </a:r>
            <a:endParaRPr/>
          </a:p>
          <a:p>
            <a:pPr indent="-406400" lvl="0" marL="457200" rtl="0" algn="l">
              <a:lnSpc>
                <a:spcPct val="100000"/>
              </a:lnSpc>
              <a:spcBef>
                <a:spcPts val="0"/>
              </a:spcBef>
              <a:spcAft>
                <a:spcPts val="0"/>
              </a:spcAft>
              <a:buSzPts val="2800"/>
              <a:buChar char="•"/>
            </a:pPr>
            <a:r>
              <a:rPr lang="en-US"/>
              <a:t>Action-Value Methods</a:t>
            </a:r>
            <a:endParaRPr/>
          </a:p>
          <a:p>
            <a:pPr indent="-228600" lvl="1" marL="914400" rtl="0" algn="l">
              <a:lnSpc>
                <a:spcPct val="100000"/>
              </a:lnSpc>
              <a:spcBef>
                <a:spcPts val="0"/>
              </a:spcBef>
              <a:spcAft>
                <a:spcPts val="0"/>
              </a:spcAft>
              <a:buSzPts val="2000"/>
              <a:buNone/>
            </a:pPr>
            <a:r>
              <a:rPr lang="en-US"/>
              <a:t>Sample Average Method &amp; Incremental Implementation</a:t>
            </a:r>
            <a:endParaRPr/>
          </a:p>
          <a:p>
            <a:pPr indent="-406400" lvl="0" marL="457200" rtl="0" algn="l">
              <a:lnSpc>
                <a:spcPct val="100000"/>
              </a:lnSpc>
              <a:spcBef>
                <a:spcPts val="0"/>
              </a:spcBef>
              <a:spcAft>
                <a:spcPts val="0"/>
              </a:spcAft>
              <a:buSzPts val="2800"/>
              <a:buChar char="•"/>
            </a:pPr>
            <a:r>
              <a:rPr lang="en-US"/>
              <a:t>Non-stationary Problem</a:t>
            </a:r>
            <a:endParaRPr/>
          </a:p>
          <a:p>
            <a:pPr indent="-406400" lvl="0" marL="457200" rtl="0" algn="l">
              <a:lnSpc>
                <a:spcPct val="100000"/>
              </a:lnSpc>
              <a:spcBef>
                <a:spcPts val="0"/>
              </a:spcBef>
              <a:spcAft>
                <a:spcPts val="0"/>
              </a:spcAft>
              <a:buSzPts val="2800"/>
              <a:buChar char="•"/>
            </a:pPr>
            <a:r>
              <a:rPr lang="en-US"/>
              <a:t>Initial Values &amp; Action Selection</a:t>
            </a:r>
            <a:endParaRPr/>
          </a:p>
          <a:p>
            <a:pPr indent="0" lvl="0" marL="0" rtl="0" algn="l">
              <a:lnSpc>
                <a:spcPct val="100000"/>
              </a:lnSpc>
              <a:spcBef>
                <a:spcPts val="0"/>
              </a:spcBef>
              <a:spcAft>
                <a:spcPts val="0"/>
              </a:spcAft>
              <a:buSzPts val="2800"/>
              <a:buNone/>
            </a:pPr>
            <a:r>
              <a:t/>
            </a:r>
            <a:endParaRPr>
              <a:solidFill>
                <a:srgbClr val="3C78D8"/>
              </a:solidFill>
            </a:endParaRPr>
          </a:p>
        </p:txBody>
      </p:sp>
      <p:sp>
        <p:nvSpPr>
          <p:cNvPr id="181" name="Google Shape;181;g247a2a4dd17_0_5"/>
          <p:cNvSpPr txBox="1"/>
          <p:nvPr>
            <p:ph idx="4294967295" type="ftr"/>
          </p:nvPr>
        </p:nvSpPr>
        <p:spPr>
          <a:xfrm>
            <a:off x="47625" y="6357951"/>
            <a:ext cx="113781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400" u="sng">
                <a:solidFill>
                  <a:srgbClr val="A61C00"/>
                </a:solidFill>
                <a:highlight>
                  <a:srgbClr val="C9DAF8"/>
                </a:highlight>
              </a:rPr>
              <a:t>Acknowledgements</a:t>
            </a:r>
            <a:r>
              <a:rPr lang="en-US" sz="1400">
                <a:solidFill>
                  <a:srgbClr val="A61C00"/>
                </a:solidFill>
                <a:highlight>
                  <a:srgbClr val="C9DAF8"/>
                </a:highlight>
              </a:rPr>
              <a:t>: Some of the slides were adopted </a:t>
            </a:r>
            <a:r>
              <a:rPr i="1" lang="en-US" sz="1400" u="sng">
                <a:solidFill>
                  <a:srgbClr val="A61C00"/>
                </a:solidFill>
                <a:highlight>
                  <a:srgbClr val="C9DAF8"/>
                </a:highlight>
              </a:rPr>
              <a:t>with permission</a:t>
            </a:r>
            <a:r>
              <a:rPr lang="en-US" sz="1400">
                <a:solidFill>
                  <a:srgbClr val="A61C00"/>
                </a:solidFill>
                <a:highlight>
                  <a:srgbClr val="C9DAF8"/>
                </a:highlight>
              </a:rPr>
              <a:t> from the course </a:t>
            </a:r>
            <a:r>
              <a:rPr lang="en-US" sz="1400" u="sng">
                <a:solidFill>
                  <a:schemeClr val="hlink"/>
                </a:solidFill>
                <a:highlight>
                  <a:srgbClr val="C9DAF8"/>
                </a:highlight>
                <a:hlinkClick r:id="rId3"/>
              </a:rPr>
              <a:t>CSCE-689</a:t>
            </a:r>
            <a:r>
              <a:rPr lang="en-US" sz="1400">
                <a:solidFill>
                  <a:srgbClr val="A61C00"/>
                </a:solidFill>
                <a:highlight>
                  <a:srgbClr val="C9DAF8"/>
                </a:highlight>
              </a:rPr>
              <a:t>  (Texas A&amp;M University) by Prof.  Guni Sharon</a:t>
            </a:r>
            <a:endParaRPr sz="1400">
              <a:solidFill>
                <a:srgbClr val="A61C00"/>
              </a:solidFill>
              <a:highlight>
                <a:srgbClr val="C9DAF8"/>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24a90fbe9f0_0_214"/>
          <p:cNvSpPr txBox="1"/>
          <p:nvPr>
            <p:ph type="title"/>
          </p:nvPr>
        </p:nvSpPr>
        <p:spPr>
          <a:xfrm>
            <a:off x="838200" y="365125"/>
            <a:ext cx="10515600" cy="124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000"/>
              <a:buNone/>
            </a:pPr>
            <a:r>
              <a:rPr lang="en-US"/>
              <a:t>10-armed Testbed </a:t>
            </a:r>
            <a:endParaRPr/>
          </a:p>
        </p:txBody>
      </p:sp>
      <p:sp>
        <p:nvSpPr>
          <p:cNvPr id="343" name="Google Shape;343;g24a90fbe9f0_0_2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344" name="Google Shape;344;g24a90fbe9f0_0_214"/>
          <p:cNvSpPr txBox="1"/>
          <p:nvPr>
            <p:ph idx="1" type="body"/>
          </p:nvPr>
        </p:nvSpPr>
        <p:spPr>
          <a:xfrm>
            <a:off x="145075" y="1690500"/>
            <a:ext cx="5605200" cy="48708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00000"/>
              </a:lnSpc>
              <a:spcBef>
                <a:spcPts val="1000"/>
              </a:spcBef>
              <a:spcAft>
                <a:spcPts val="0"/>
              </a:spcAft>
              <a:buSzPct val="126126"/>
              <a:buNone/>
            </a:pPr>
            <a:r>
              <a:rPr b="1" lang="en-US" sz="2400" u="sng"/>
              <a:t>Example</a:t>
            </a:r>
            <a:r>
              <a:rPr lang="en-US" sz="2400"/>
              <a:t>: </a:t>
            </a:r>
            <a:endParaRPr sz="2400"/>
          </a:p>
          <a:p>
            <a:pPr indent="-369570" lvl="0" marL="457200" rtl="0" algn="l">
              <a:lnSpc>
                <a:spcPct val="100000"/>
              </a:lnSpc>
              <a:spcBef>
                <a:spcPts val="1000"/>
              </a:spcBef>
              <a:spcAft>
                <a:spcPts val="0"/>
              </a:spcAft>
              <a:buSzPct val="100000"/>
              <a:buChar char="•"/>
            </a:pPr>
            <a:r>
              <a:rPr lang="en-US" sz="2400"/>
              <a:t>A set of 2000 randomly generated k -armed bandit problems with k = 10</a:t>
            </a:r>
            <a:endParaRPr sz="2400"/>
          </a:p>
          <a:p>
            <a:pPr indent="-369570" lvl="0" marL="457200" rtl="0" algn="l">
              <a:lnSpc>
                <a:spcPct val="100000"/>
              </a:lnSpc>
              <a:spcBef>
                <a:spcPts val="0"/>
              </a:spcBef>
              <a:spcAft>
                <a:spcPts val="0"/>
              </a:spcAft>
              <a:buSzPct val="100000"/>
              <a:buChar char="•"/>
            </a:pPr>
            <a:r>
              <a:rPr lang="en-US" sz="2400"/>
              <a:t>Action values were selected according to a normal (Gaussian) distribution with mean 0 and variance 1.</a:t>
            </a:r>
            <a:endParaRPr sz="2400"/>
          </a:p>
          <a:p>
            <a:pPr indent="-369570" lvl="0" marL="457200" rtl="0" algn="l">
              <a:lnSpc>
                <a:spcPct val="100000"/>
              </a:lnSpc>
              <a:spcBef>
                <a:spcPts val="0"/>
              </a:spcBef>
              <a:spcAft>
                <a:spcPts val="0"/>
              </a:spcAft>
              <a:buSzPct val="100000"/>
              <a:buChar char="•"/>
            </a:pPr>
            <a:r>
              <a:rPr lang="en-US" sz="2400"/>
              <a:t>While selecting action A</a:t>
            </a:r>
            <a:r>
              <a:rPr baseline="-25000" lang="en-US" sz="2400"/>
              <a:t>t</a:t>
            </a:r>
            <a:r>
              <a:rPr lang="en-US" sz="2400"/>
              <a:t> at time step t, the actual reward, R</a:t>
            </a:r>
            <a:r>
              <a:rPr baseline="-25000" lang="en-US" sz="2400"/>
              <a:t>t</a:t>
            </a:r>
            <a:r>
              <a:rPr lang="en-US" sz="2400"/>
              <a:t> , was selected from a normal distribution with mean q</a:t>
            </a:r>
            <a:r>
              <a:rPr baseline="-25000" lang="en-US" sz="2400"/>
              <a:t>*</a:t>
            </a:r>
            <a:r>
              <a:rPr lang="en-US" sz="2400"/>
              <a:t>(At ) and variance 1</a:t>
            </a:r>
            <a:endParaRPr sz="2400"/>
          </a:p>
          <a:p>
            <a:pPr indent="-369570" lvl="0" marL="457200" rtl="0" algn="l">
              <a:lnSpc>
                <a:spcPct val="100000"/>
              </a:lnSpc>
              <a:spcBef>
                <a:spcPts val="0"/>
              </a:spcBef>
              <a:spcAft>
                <a:spcPts val="0"/>
              </a:spcAft>
              <a:buSzPct val="100000"/>
              <a:buChar char="•"/>
            </a:pPr>
            <a:r>
              <a:rPr lang="en-US" sz="2400">
                <a:solidFill>
                  <a:srgbClr val="980000"/>
                </a:solidFill>
              </a:rPr>
              <a:t>One Run</a:t>
            </a:r>
            <a:r>
              <a:rPr lang="en-US" sz="2400"/>
              <a:t> : Apply a method for 1000 time steps to one of the bandit problems</a:t>
            </a:r>
            <a:endParaRPr sz="2400"/>
          </a:p>
          <a:p>
            <a:pPr indent="-369570" lvl="0" marL="457200" rtl="0" algn="l">
              <a:lnSpc>
                <a:spcPct val="100000"/>
              </a:lnSpc>
              <a:spcBef>
                <a:spcPts val="0"/>
              </a:spcBef>
              <a:spcAft>
                <a:spcPts val="0"/>
              </a:spcAft>
              <a:buSzPct val="100000"/>
              <a:buChar char="•"/>
            </a:pPr>
            <a:r>
              <a:rPr lang="en-US" sz="2400"/>
              <a:t>Perform 2000 runs, each run with a different bandit problem, to get an algorithms average behavior </a:t>
            </a:r>
            <a:endParaRPr/>
          </a:p>
        </p:txBody>
      </p:sp>
      <p:pic>
        <p:nvPicPr>
          <p:cNvPr id="345" name="Google Shape;345;g24a90fbe9f0_0_214"/>
          <p:cNvPicPr preferRelativeResize="0"/>
          <p:nvPr/>
        </p:nvPicPr>
        <p:blipFill rotWithShape="1">
          <a:blip r:embed="rId3">
            <a:alphaModFix/>
          </a:blip>
          <a:srcRect b="0" l="0" r="0" t="0"/>
          <a:stretch/>
        </p:blipFill>
        <p:spPr>
          <a:xfrm>
            <a:off x="5790712" y="1071371"/>
            <a:ext cx="6154009" cy="4180200"/>
          </a:xfrm>
          <a:prstGeom prst="rect">
            <a:avLst/>
          </a:prstGeom>
          <a:noFill/>
          <a:ln>
            <a:noFill/>
          </a:ln>
        </p:spPr>
      </p:pic>
      <p:sp>
        <p:nvSpPr>
          <p:cNvPr id="346" name="Google Shape;346;g24a90fbe9f0_0_214"/>
          <p:cNvSpPr txBox="1"/>
          <p:nvPr/>
        </p:nvSpPr>
        <p:spPr>
          <a:xfrm>
            <a:off x="7022925" y="5308350"/>
            <a:ext cx="484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990000"/>
                </a:solidFill>
                <a:latin typeface="Arial"/>
                <a:ea typeface="Arial"/>
                <a:cs typeface="Arial"/>
                <a:sym typeface="Arial"/>
              </a:rPr>
              <a:t>An example bandit problem from the 10-armed testbed</a:t>
            </a:r>
            <a:endParaRPr b="1" i="0" sz="1400" u="none" cap="none" strike="noStrike">
              <a:solidFill>
                <a:srgbClr val="99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24a90fbe9f0_0_229"/>
          <p:cNvSpPr txBox="1"/>
          <p:nvPr>
            <p:ph type="title"/>
          </p:nvPr>
        </p:nvSpPr>
        <p:spPr>
          <a:xfrm>
            <a:off x="838200" y="189275"/>
            <a:ext cx="10515600" cy="124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000"/>
              <a:buNone/>
            </a:pPr>
            <a:r>
              <a:rPr b="0" lang="en-US" sz="3300"/>
              <a:t>Average performance of 𝛆-greedy action-value methods on the 10-armed testbed</a:t>
            </a:r>
            <a:endParaRPr b="0" sz="3300"/>
          </a:p>
        </p:txBody>
      </p:sp>
      <p:sp>
        <p:nvSpPr>
          <p:cNvPr id="353" name="Google Shape;353;g24a90fbe9f0_0_2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354" name="Google Shape;354;g24a90fbe9f0_0_229"/>
          <p:cNvPicPr preferRelativeResize="0"/>
          <p:nvPr/>
        </p:nvPicPr>
        <p:blipFill rotWithShape="1">
          <a:blip r:embed="rId3">
            <a:alphaModFix/>
          </a:blip>
          <a:srcRect b="0" l="0" r="0" t="0"/>
          <a:stretch/>
        </p:blipFill>
        <p:spPr>
          <a:xfrm>
            <a:off x="1371600" y="1587875"/>
            <a:ext cx="9785354" cy="4616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24a90fbe9f0_0_240"/>
          <p:cNvSpPr txBox="1"/>
          <p:nvPr>
            <p:ph type="title"/>
          </p:nvPr>
        </p:nvSpPr>
        <p:spPr>
          <a:xfrm>
            <a:off x="838200" y="189275"/>
            <a:ext cx="10515600" cy="124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000"/>
              <a:buNone/>
            </a:pPr>
            <a:r>
              <a:rPr b="0" lang="en-US" sz="3300"/>
              <a:t>Average performance of 𝛆-greedy action-value methods on the 10-armed testbed</a:t>
            </a:r>
            <a:endParaRPr b="0" sz="3300"/>
          </a:p>
        </p:txBody>
      </p:sp>
      <p:sp>
        <p:nvSpPr>
          <p:cNvPr id="361" name="Google Shape;361;g24a90fbe9f0_0_24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362" name="Google Shape;362;g24a90fbe9f0_0_240"/>
          <p:cNvPicPr preferRelativeResize="0"/>
          <p:nvPr/>
        </p:nvPicPr>
        <p:blipFill rotWithShape="1">
          <a:blip r:embed="rId3">
            <a:alphaModFix/>
          </a:blip>
          <a:srcRect b="0" l="0" r="0" t="0"/>
          <a:stretch/>
        </p:blipFill>
        <p:spPr>
          <a:xfrm>
            <a:off x="1180650" y="1587875"/>
            <a:ext cx="9830698" cy="4616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24a90fbe9f0_0_252"/>
          <p:cNvSpPr txBox="1"/>
          <p:nvPr>
            <p:ph type="title"/>
          </p:nvPr>
        </p:nvSpPr>
        <p:spPr>
          <a:xfrm>
            <a:off x="838200" y="365126"/>
            <a:ext cx="10200000" cy="1027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800"/>
              <a:buNone/>
            </a:pPr>
            <a:r>
              <a:rPr b="0" lang="en-US" sz="3300"/>
              <a:t>Discussion on Exploration vs. Exploitation</a:t>
            </a:r>
            <a:endParaRPr b="0" sz="3300"/>
          </a:p>
        </p:txBody>
      </p:sp>
      <p:sp>
        <p:nvSpPr>
          <p:cNvPr id="369" name="Google Shape;369;g24a90fbe9f0_0_25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370" name="Google Shape;370;g24a90fbe9f0_0_252"/>
          <p:cNvSpPr txBox="1"/>
          <p:nvPr>
            <p:ph idx="1" type="body"/>
          </p:nvPr>
        </p:nvSpPr>
        <p:spPr>
          <a:xfrm>
            <a:off x="838200" y="1632858"/>
            <a:ext cx="10515600" cy="4441500"/>
          </a:xfrm>
          <a:prstGeom prst="rect">
            <a:avLst/>
          </a:prstGeom>
          <a:noFill/>
          <a:ln>
            <a:noFill/>
          </a:ln>
        </p:spPr>
        <p:txBody>
          <a:bodyPr anchorCtr="0" anchor="t" bIns="45700" lIns="91425" spcFirstLastPara="1" rIns="91425" wrap="square" tIns="45700">
            <a:normAutofit/>
          </a:bodyPr>
          <a:lstStyle/>
          <a:p>
            <a:pPr indent="-393700" lvl="0" marL="457200" rtl="0" algn="l">
              <a:lnSpc>
                <a:spcPct val="100000"/>
              </a:lnSpc>
              <a:spcBef>
                <a:spcPts val="1000"/>
              </a:spcBef>
              <a:spcAft>
                <a:spcPts val="0"/>
              </a:spcAft>
              <a:buSzPts val="2600"/>
              <a:buAutoNum type="arabicParenR"/>
            </a:pPr>
            <a:r>
              <a:rPr lang="en-US" sz="2600"/>
              <a:t>What if the reward variance is </a:t>
            </a:r>
            <a:endParaRPr sz="2600"/>
          </a:p>
          <a:p>
            <a:pPr indent="-393700" lvl="1" marL="914400" rtl="0" algn="l">
              <a:lnSpc>
                <a:spcPct val="90000"/>
              </a:lnSpc>
              <a:spcBef>
                <a:spcPts val="0"/>
              </a:spcBef>
              <a:spcAft>
                <a:spcPts val="0"/>
              </a:spcAft>
              <a:buClr>
                <a:schemeClr val="dk1"/>
              </a:buClr>
              <a:buSzPts val="2600"/>
              <a:buAutoNum type="alphaLcPeriod"/>
            </a:pPr>
            <a:r>
              <a:rPr lang="en-US" sz="2600">
                <a:solidFill>
                  <a:schemeClr val="dk1"/>
                </a:solidFill>
              </a:rPr>
              <a:t>larger, say 10 instead of 1?</a:t>
            </a:r>
            <a:endParaRPr sz="2600">
              <a:solidFill>
                <a:schemeClr val="dk1"/>
              </a:solidFill>
            </a:endParaRPr>
          </a:p>
          <a:p>
            <a:pPr indent="-393700" lvl="1" marL="914400" rtl="0" algn="l">
              <a:lnSpc>
                <a:spcPct val="90000"/>
              </a:lnSpc>
              <a:spcBef>
                <a:spcPts val="0"/>
              </a:spcBef>
              <a:spcAft>
                <a:spcPts val="0"/>
              </a:spcAft>
              <a:buClr>
                <a:schemeClr val="dk1"/>
              </a:buClr>
              <a:buSzPts val="2600"/>
              <a:buAutoNum type="alphaLcPeriod"/>
            </a:pPr>
            <a:r>
              <a:rPr lang="en-US" sz="2600">
                <a:solidFill>
                  <a:schemeClr val="dk1"/>
                </a:solidFill>
              </a:rPr>
              <a:t>zero ? [ deterministic ] </a:t>
            </a:r>
            <a:endParaRPr sz="2600">
              <a:solidFill>
                <a:schemeClr val="dk1"/>
              </a:solidFill>
            </a:endParaRPr>
          </a:p>
          <a:p>
            <a:pPr indent="0" lvl="0" marL="0" rtl="0" algn="l">
              <a:lnSpc>
                <a:spcPct val="100000"/>
              </a:lnSpc>
              <a:spcBef>
                <a:spcPts val="1000"/>
              </a:spcBef>
              <a:spcAft>
                <a:spcPts val="0"/>
              </a:spcAft>
              <a:buSzPts val="2800"/>
              <a:buNone/>
            </a:pPr>
            <a:r>
              <a:rPr lang="en-US" sz="2600"/>
              <a:t>2)  What if the bandit task is non-stationary? [ that is, the true values of the actions changed over time] </a:t>
            </a:r>
            <a:endParaRPr sz="2600"/>
          </a:p>
          <a:p>
            <a:pPr indent="0" lvl="0" marL="0" rtl="0" algn="l">
              <a:lnSpc>
                <a:spcPct val="100000"/>
              </a:lnSpc>
              <a:spcBef>
                <a:spcPts val="1000"/>
              </a:spcBef>
              <a:spcAft>
                <a:spcPts val="0"/>
              </a:spcAft>
              <a:buSzPts val="2800"/>
              <a:buNone/>
            </a:pPr>
            <a:r>
              <a:t/>
            </a:r>
            <a:endParaRPr sz="23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24a90fbe9f0_0_262"/>
          <p:cNvSpPr txBox="1"/>
          <p:nvPr>
            <p:ph type="title"/>
          </p:nvPr>
        </p:nvSpPr>
        <p:spPr>
          <a:xfrm>
            <a:off x="838200" y="365126"/>
            <a:ext cx="10200000" cy="1027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800"/>
              <a:buNone/>
            </a:pPr>
            <a:r>
              <a:rPr b="1" lang="en-US" sz="3000">
                <a:solidFill>
                  <a:srgbClr val="274E13"/>
                </a:solidFill>
                <a:highlight>
                  <a:srgbClr val="FFF2CC"/>
                </a:highlight>
              </a:rPr>
              <a:t>Ex-2:</a:t>
            </a:r>
            <a:r>
              <a:rPr lang="en-US" sz="3000"/>
              <a:t> </a:t>
            </a:r>
            <a:endParaRPr b="0" sz="3300"/>
          </a:p>
        </p:txBody>
      </p:sp>
      <p:sp>
        <p:nvSpPr>
          <p:cNvPr id="377" name="Google Shape;377;g24a90fbe9f0_0_26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378" name="Google Shape;378;g24a90fbe9f0_0_262"/>
          <p:cNvSpPr txBox="1"/>
          <p:nvPr>
            <p:ph idx="1" type="body"/>
          </p:nvPr>
        </p:nvSpPr>
        <p:spPr>
          <a:xfrm>
            <a:off x="838200" y="1632858"/>
            <a:ext cx="10515600" cy="44415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100000"/>
              </a:lnSpc>
              <a:spcBef>
                <a:spcPts val="1000"/>
              </a:spcBef>
              <a:spcAft>
                <a:spcPts val="0"/>
              </a:spcAft>
              <a:buSzPct val="138957"/>
              <a:buNone/>
            </a:pPr>
            <a:r>
              <a:rPr lang="en-US" sz="2600"/>
              <a:t>Consider a k -armed bandit problem with k = 4 actions, denoted 1, 2, 3, and 4. </a:t>
            </a:r>
            <a:endParaRPr sz="2600"/>
          </a:p>
          <a:p>
            <a:pPr indent="0" lvl="0" marL="0" rtl="0" algn="l">
              <a:lnSpc>
                <a:spcPct val="100000"/>
              </a:lnSpc>
              <a:spcBef>
                <a:spcPts val="1000"/>
              </a:spcBef>
              <a:spcAft>
                <a:spcPts val="0"/>
              </a:spcAft>
              <a:buSzPct val="138957"/>
              <a:buNone/>
            </a:pPr>
            <a:r>
              <a:t/>
            </a:r>
            <a:endParaRPr sz="2600"/>
          </a:p>
          <a:p>
            <a:pPr indent="0" lvl="0" marL="0" rtl="0" algn="l">
              <a:lnSpc>
                <a:spcPct val="100000"/>
              </a:lnSpc>
              <a:spcBef>
                <a:spcPts val="1000"/>
              </a:spcBef>
              <a:spcAft>
                <a:spcPts val="0"/>
              </a:spcAft>
              <a:buSzPct val="138957"/>
              <a:buNone/>
            </a:pPr>
            <a:r>
              <a:rPr lang="en-US" sz="2600"/>
              <a:t>Consider applying to this problem a bandit algorithm using 𝛆-greedy action selection, sample-average action-value estimates, and initial estimates of Q1 (a) = 0, for all a. </a:t>
            </a:r>
            <a:endParaRPr sz="2600"/>
          </a:p>
          <a:p>
            <a:pPr indent="0" lvl="0" marL="0" rtl="0" algn="l">
              <a:lnSpc>
                <a:spcPct val="100000"/>
              </a:lnSpc>
              <a:spcBef>
                <a:spcPts val="1000"/>
              </a:spcBef>
              <a:spcAft>
                <a:spcPts val="0"/>
              </a:spcAft>
              <a:buSzPct val="138957"/>
              <a:buNone/>
            </a:pPr>
            <a:r>
              <a:t/>
            </a:r>
            <a:endParaRPr sz="2600"/>
          </a:p>
          <a:p>
            <a:pPr indent="0" lvl="0" marL="0" rtl="0" algn="l">
              <a:lnSpc>
                <a:spcPct val="100000"/>
              </a:lnSpc>
              <a:spcBef>
                <a:spcPts val="1000"/>
              </a:spcBef>
              <a:spcAft>
                <a:spcPts val="0"/>
              </a:spcAft>
              <a:buSzPct val="138957"/>
              <a:buNone/>
            </a:pPr>
            <a:r>
              <a:rPr lang="en-US" sz="2600"/>
              <a:t>Suppose the initial sequence of actions and rewards is </a:t>
            </a:r>
            <a:r>
              <a:rPr lang="en-US" sz="2600">
                <a:solidFill>
                  <a:srgbClr val="980000"/>
                </a:solidFill>
              </a:rPr>
              <a:t>A1 = 1, R1 = 1</a:t>
            </a:r>
            <a:r>
              <a:rPr lang="en-US" sz="2600"/>
              <a:t>, </a:t>
            </a:r>
            <a:r>
              <a:rPr lang="en-US" sz="2600">
                <a:solidFill>
                  <a:srgbClr val="0000FF"/>
                </a:solidFill>
              </a:rPr>
              <a:t>A2 = 2, R2 = 1</a:t>
            </a:r>
            <a:r>
              <a:rPr lang="en-US" sz="2600"/>
              <a:t>, </a:t>
            </a:r>
            <a:r>
              <a:rPr lang="en-US" sz="2600">
                <a:solidFill>
                  <a:srgbClr val="980000"/>
                </a:solidFill>
              </a:rPr>
              <a:t>A3 = 2, R3 = 2</a:t>
            </a:r>
            <a:r>
              <a:rPr lang="en-US" sz="2600"/>
              <a:t>, </a:t>
            </a:r>
            <a:r>
              <a:rPr lang="en-US" sz="2600">
                <a:solidFill>
                  <a:srgbClr val="0000FF"/>
                </a:solidFill>
              </a:rPr>
              <a:t>A4 = 2, R4 = 2</a:t>
            </a:r>
            <a:r>
              <a:rPr lang="en-US" sz="2600"/>
              <a:t>, </a:t>
            </a:r>
            <a:r>
              <a:rPr lang="en-US" sz="2600">
                <a:solidFill>
                  <a:srgbClr val="980000"/>
                </a:solidFill>
              </a:rPr>
              <a:t>A5 = 3, R5 = 0</a:t>
            </a:r>
            <a:r>
              <a:rPr lang="en-US" sz="2600"/>
              <a:t>. </a:t>
            </a:r>
            <a:endParaRPr sz="2600"/>
          </a:p>
          <a:p>
            <a:pPr indent="0" lvl="0" marL="0" rtl="0" algn="l">
              <a:lnSpc>
                <a:spcPct val="100000"/>
              </a:lnSpc>
              <a:spcBef>
                <a:spcPts val="1000"/>
              </a:spcBef>
              <a:spcAft>
                <a:spcPts val="0"/>
              </a:spcAft>
              <a:buSzPct val="138957"/>
              <a:buNone/>
            </a:pPr>
            <a:r>
              <a:t/>
            </a:r>
            <a:endParaRPr sz="2600"/>
          </a:p>
          <a:p>
            <a:pPr indent="0" lvl="0" marL="0" rtl="0" algn="l">
              <a:lnSpc>
                <a:spcPct val="100000"/>
              </a:lnSpc>
              <a:spcBef>
                <a:spcPts val="1000"/>
              </a:spcBef>
              <a:spcAft>
                <a:spcPts val="0"/>
              </a:spcAft>
              <a:buSzPct val="138957"/>
              <a:buNone/>
            </a:pPr>
            <a:r>
              <a:rPr lang="en-US" sz="2600"/>
              <a:t>On some of these time steps the 𝛆 case may have occurred, causing an action to be selected at random. </a:t>
            </a:r>
            <a:endParaRPr sz="2600"/>
          </a:p>
          <a:p>
            <a:pPr indent="0" lvl="0" marL="0" rtl="0" algn="l">
              <a:lnSpc>
                <a:spcPct val="100000"/>
              </a:lnSpc>
              <a:spcBef>
                <a:spcPts val="1000"/>
              </a:spcBef>
              <a:spcAft>
                <a:spcPts val="0"/>
              </a:spcAft>
              <a:buSzPct val="138957"/>
              <a:buNone/>
            </a:pPr>
            <a:r>
              <a:t/>
            </a:r>
            <a:endParaRPr sz="2600"/>
          </a:p>
          <a:p>
            <a:pPr indent="0" lvl="0" marL="0" rtl="0" algn="l">
              <a:lnSpc>
                <a:spcPct val="100000"/>
              </a:lnSpc>
              <a:spcBef>
                <a:spcPts val="1000"/>
              </a:spcBef>
              <a:spcAft>
                <a:spcPts val="0"/>
              </a:spcAft>
              <a:buSzPct val="138957"/>
              <a:buNone/>
            </a:pPr>
            <a:r>
              <a:rPr lang="en-US" sz="2600"/>
              <a:t>On which time steps did this definitely occur? On which time steps could this possibly have occurred?</a:t>
            </a:r>
            <a:endParaRPr sz="23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24a90fbe9f0_0_277"/>
          <p:cNvSpPr txBox="1"/>
          <p:nvPr>
            <p:ph type="title"/>
          </p:nvPr>
        </p:nvSpPr>
        <p:spPr>
          <a:xfrm>
            <a:off x="838200" y="365126"/>
            <a:ext cx="10200000" cy="1027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800"/>
              <a:buNone/>
            </a:pPr>
            <a:r>
              <a:rPr lang="en-US" sz="3300"/>
              <a:t>Incremental Implementation</a:t>
            </a:r>
            <a:endParaRPr b="1" sz="3000">
              <a:solidFill>
                <a:srgbClr val="274E13"/>
              </a:solidFill>
              <a:highlight>
                <a:srgbClr val="FFF2CC"/>
              </a:highlight>
            </a:endParaRPr>
          </a:p>
        </p:txBody>
      </p:sp>
      <p:sp>
        <p:nvSpPr>
          <p:cNvPr id="385" name="Google Shape;385;g24a90fbe9f0_0_27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386" name="Google Shape;386;g24a90fbe9f0_0_277"/>
          <p:cNvSpPr txBox="1"/>
          <p:nvPr>
            <p:ph idx="1" type="body"/>
          </p:nvPr>
        </p:nvSpPr>
        <p:spPr>
          <a:xfrm>
            <a:off x="838175" y="1753750"/>
            <a:ext cx="4569000" cy="4653600"/>
          </a:xfrm>
          <a:prstGeom prst="rect">
            <a:avLst/>
          </a:prstGeom>
          <a:noFill/>
          <a:ln>
            <a:noFill/>
          </a:ln>
        </p:spPr>
        <p:txBody>
          <a:bodyPr anchorCtr="0" anchor="t" bIns="45700" lIns="91425" spcFirstLastPara="1" rIns="91425" wrap="square" tIns="45700">
            <a:normAutofit/>
          </a:bodyPr>
          <a:lstStyle/>
          <a:p>
            <a:pPr indent="-374650" lvl="0" marL="457200" rtl="0" algn="l">
              <a:lnSpc>
                <a:spcPct val="100000"/>
              </a:lnSpc>
              <a:spcBef>
                <a:spcPts val="1000"/>
              </a:spcBef>
              <a:spcAft>
                <a:spcPts val="0"/>
              </a:spcAft>
              <a:buSzPts val="2300"/>
              <a:buChar char="•"/>
            </a:pPr>
            <a:r>
              <a:rPr lang="en-US" sz="2600"/>
              <a:t>Efficient approach to compute the estimate of action-value; </a:t>
            </a:r>
            <a:endParaRPr sz="2600"/>
          </a:p>
          <a:p>
            <a:pPr indent="0" lvl="0" marL="457200" rtl="0" algn="l">
              <a:lnSpc>
                <a:spcPct val="100000"/>
              </a:lnSpc>
              <a:spcBef>
                <a:spcPts val="1000"/>
              </a:spcBef>
              <a:spcAft>
                <a:spcPts val="0"/>
              </a:spcAft>
              <a:buSzPts val="2800"/>
              <a:buNone/>
            </a:pPr>
            <a:r>
              <a:t/>
            </a:r>
            <a:endParaRPr sz="2600"/>
          </a:p>
          <a:p>
            <a:pPr indent="0" lvl="0" marL="457200" rtl="0" algn="l">
              <a:lnSpc>
                <a:spcPct val="100000"/>
              </a:lnSpc>
              <a:spcBef>
                <a:spcPts val="1000"/>
              </a:spcBef>
              <a:spcAft>
                <a:spcPts val="0"/>
              </a:spcAft>
              <a:buSzPts val="2800"/>
              <a:buNone/>
            </a:pPr>
            <a:r>
              <a:t/>
            </a:r>
            <a:endParaRPr sz="2600"/>
          </a:p>
          <a:p>
            <a:pPr indent="-374650" lvl="0" marL="457200" rtl="0" algn="l">
              <a:lnSpc>
                <a:spcPct val="100000"/>
              </a:lnSpc>
              <a:spcBef>
                <a:spcPts val="1000"/>
              </a:spcBef>
              <a:spcAft>
                <a:spcPts val="0"/>
              </a:spcAft>
              <a:buSzPts val="2300"/>
              <a:buChar char="•"/>
            </a:pPr>
            <a:r>
              <a:rPr lang="en-US" sz="2600"/>
              <a:t>Given Qn and the nth reward, Rn , the new average of all n rewards can be computed as follows</a:t>
            </a:r>
            <a:endParaRPr sz="2600"/>
          </a:p>
        </p:txBody>
      </p:sp>
      <p:pic>
        <p:nvPicPr>
          <p:cNvPr id="387" name="Google Shape;387;g24a90fbe9f0_0_277"/>
          <p:cNvPicPr preferRelativeResize="0"/>
          <p:nvPr/>
        </p:nvPicPr>
        <p:blipFill rotWithShape="1">
          <a:blip r:embed="rId3">
            <a:alphaModFix/>
          </a:blip>
          <a:srcRect b="0" l="0" r="0" t="0"/>
          <a:stretch/>
        </p:blipFill>
        <p:spPr>
          <a:xfrm>
            <a:off x="1060525" y="3141438"/>
            <a:ext cx="4124325" cy="904875"/>
          </a:xfrm>
          <a:prstGeom prst="rect">
            <a:avLst/>
          </a:prstGeom>
          <a:noFill/>
          <a:ln>
            <a:noFill/>
          </a:ln>
        </p:spPr>
      </p:pic>
      <p:pic>
        <p:nvPicPr>
          <p:cNvPr id="388" name="Google Shape;388;g24a90fbe9f0_0_277"/>
          <p:cNvPicPr preferRelativeResize="0"/>
          <p:nvPr/>
        </p:nvPicPr>
        <p:blipFill rotWithShape="1">
          <a:blip r:embed="rId4">
            <a:alphaModFix/>
          </a:blip>
          <a:srcRect b="0" l="0" r="0" t="0"/>
          <a:stretch/>
        </p:blipFill>
        <p:spPr>
          <a:xfrm>
            <a:off x="6229975" y="898526"/>
            <a:ext cx="5069926" cy="46586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24a90fbe9f0_0_288"/>
          <p:cNvSpPr txBox="1"/>
          <p:nvPr>
            <p:ph type="title"/>
          </p:nvPr>
        </p:nvSpPr>
        <p:spPr>
          <a:xfrm>
            <a:off x="838200" y="365126"/>
            <a:ext cx="10200000" cy="1027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800"/>
              <a:buNone/>
            </a:pPr>
            <a:r>
              <a:rPr lang="en-US" sz="3300"/>
              <a:t>Incremental Implementation</a:t>
            </a:r>
            <a:endParaRPr b="1" sz="3000">
              <a:solidFill>
                <a:srgbClr val="274E13"/>
              </a:solidFill>
              <a:highlight>
                <a:srgbClr val="FFF2CC"/>
              </a:highlight>
            </a:endParaRPr>
          </a:p>
        </p:txBody>
      </p:sp>
      <p:sp>
        <p:nvSpPr>
          <p:cNvPr id="395" name="Google Shape;395;g24a90fbe9f0_0_28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396" name="Google Shape;396;g24a90fbe9f0_0_288"/>
          <p:cNvPicPr preferRelativeResize="0"/>
          <p:nvPr/>
        </p:nvPicPr>
        <p:blipFill rotWithShape="1">
          <a:blip r:embed="rId3">
            <a:alphaModFix/>
          </a:blip>
          <a:srcRect b="0" l="0" r="0" t="0"/>
          <a:stretch/>
        </p:blipFill>
        <p:spPr>
          <a:xfrm>
            <a:off x="6229975" y="898526"/>
            <a:ext cx="5069926" cy="4658624"/>
          </a:xfrm>
          <a:prstGeom prst="rect">
            <a:avLst/>
          </a:prstGeom>
          <a:noFill/>
          <a:ln>
            <a:noFill/>
          </a:ln>
        </p:spPr>
      </p:pic>
      <p:pic>
        <p:nvPicPr>
          <p:cNvPr id="397" name="Google Shape;397;g24a90fbe9f0_0_288"/>
          <p:cNvPicPr preferRelativeResize="0"/>
          <p:nvPr/>
        </p:nvPicPr>
        <p:blipFill rotWithShape="1">
          <a:blip r:embed="rId4">
            <a:alphaModFix/>
          </a:blip>
          <a:srcRect b="0" l="0" r="0" t="0"/>
          <a:stretch/>
        </p:blipFill>
        <p:spPr>
          <a:xfrm>
            <a:off x="251713" y="5845150"/>
            <a:ext cx="8963025" cy="876300"/>
          </a:xfrm>
          <a:prstGeom prst="rect">
            <a:avLst/>
          </a:prstGeom>
          <a:noFill/>
          <a:ln>
            <a:noFill/>
          </a:ln>
        </p:spPr>
      </p:pic>
      <p:sp>
        <p:nvSpPr>
          <p:cNvPr id="398" name="Google Shape;398;g24a90fbe9f0_0_288"/>
          <p:cNvSpPr txBox="1"/>
          <p:nvPr/>
        </p:nvSpPr>
        <p:spPr>
          <a:xfrm>
            <a:off x="329700" y="1736475"/>
            <a:ext cx="5374200" cy="2447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1C4587"/>
                </a:solidFill>
                <a:latin typeface="Calibri"/>
                <a:ea typeface="Calibri"/>
                <a:cs typeface="Calibri"/>
                <a:sym typeface="Calibri"/>
              </a:rPr>
              <a:t>Note: </a:t>
            </a:r>
            <a:endParaRPr b="1" i="0" sz="2100" u="none" cap="none" strike="noStrike">
              <a:solidFill>
                <a:srgbClr val="1C4587"/>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0" i="0" lang="en-US" sz="1800" u="none" cap="none" strike="noStrike">
                <a:solidFill>
                  <a:srgbClr val="000000"/>
                </a:solidFill>
                <a:latin typeface="Calibri"/>
                <a:ea typeface="Calibri"/>
                <a:cs typeface="Calibri"/>
                <a:sym typeface="Calibri"/>
              </a:rPr>
              <a:t>StepSize decreases with each update</a:t>
            </a:r>
            <a:endParaRPr b="0"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0" i="0" lang="en-US" sz="1800" u="none" cap="none" strike="noStrike">
                <a:solidFill>
                  <a:srgbClr val="000000"/>
                </a:solidFill>
                <a:latin typeface="Calibri"/>
                <a:ea typeface="Calibri"/>
                <a:cs typeface="Calibri"/>
                <a:sym typeface="Calibri"/>
              </a:rPr>
              <a:t>We use 𝛂 or 𝛂</a:t>
            </a:r>
            <a:r>
              <a:rPr b="0" baseline="-25000" i="0" lang="en-US" sz="1800" u="none" cap="none" strike="noStrike">
                <a:solidFill>
                  <a:srgbClr val="000000"/>
                </a:solidFill>
                <a:latin typeface="Calibri"/>
                <a:ea typeface="Calibri"/>
                <a:cs typeface="Calibri"/>
                <a:sym typeface="Calibri"/>
              </a:rPr>
              <a:t>t</a:t>
            </a:r>
            <a:r>
              <a:rPr b="0" i="0" lang="en-US" sz="1800" u="none" cap="none" strike="noStrike">
                <a:solidFill>
                  <a:srgbClr val="000000"/>
                </a:solidFill>
                <a:latin typeface="Calibri"/>
                <a:ea typeface="Calibri"/>
                <a:cs typeface="Calibri"/>
                <a:sym typeface="Calibri"/>
              </a:rPr>
              <a:t>(a) to denote step size (constant / varies with each step)</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660000"/>
                </a:solidFill>
                <a:latin typeface="Calibri"/>
                <a:ea typeface="Calibri"/>
                <a:cs typeface="Calibri"/>
                <a:sym typeface="Calibri"/>
              </a:rPr>
              <a:t>Discussion: </a:t>
            </a:r>
            <a:endParaRPr b="1" i="0" sz="2000" u="none" cap="none" strike="noStrike">
              <a:solidFill>
                <a:srgbClr val="66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Const vs. Variable step size?</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24a90fbe9f0_0_300"/>
          <p:cNvSpPr txBox="1"/>
          <p:nvPr>
            <p:ph type="title"/>
          </p:nvPr>
        </p:nvSpPr>
        <p:spPr>
          <a:xfrm>
            <a:off x="838200" y="365126"/>
            <a:ext cx="10200000" cy="1027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800"/>
              <a:buNone/>
            </a:pPr>
            <a:r>
              <a:rPr lang="en-US" sz="3300"/>
              <a:t>Bandit Algorithm with Incremental Update/ 𝛆-greedy selection</a:t>
            </a:r>
            <a:endParaRPr b="1" sz="3000">
              <a:solidFill>
                <a:srgbClr val="274E13"/>
              </a:solidFill>
              <a:highlight>
                <a:srgbClr val="FFF2CC"/>
              </a:highlight>
            </a:endParaRPr>
          </a:p>
        </p:txBody>
      </p:sp>
      <p:sp>
        <p:nvSpPr>
          <p:cNvPr id="405" name="Google Shape;405;g24a90fbe9f0_0_30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406" name="Google Shape;406;g24a90fbe9f0_0_300"/>
          <p:cNvPicPr preferRelativeResize="0"/>
          <p:nvPr/>
        </p:nvPicPr>
        <p:blipFill rotWithShape="1">
          <a:blip r:embed="rId3">
            <a:alphaModFix/>
          </a:blip>
          <a:srcRect b="0" l="0" r="0" t="0"/>
          <a:stretch/>
        </p:blipFill>
        <p:spPr>
          <a:xfrm>
            <a:off x="152400" y="1850126"/>
            <a:ext cx="11887197" cy="398041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3193d7b41f8_0_7"/>
          <p:cNvSpPr txBox="1"/>
          <p:nvPr>
            <p:ph type="title"/>
          </p:nvPr>
        </p:nvSpPr>
        <p:spPr>
          <a:xfrm>
            <a:off x="753250" y="2502401"/>
            <a:ext cx="10200000" cy="10278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What are problems whose solutions are modelled as MAB? </a:t>
            </a:r>
            <a:endParaRPr/>
          </a:p>
        </p:txBody>
      </p:sp>
      <p:sp>
        <p:nvSpPr>
          <p:cNvPr id="413" name="Google Shape;413;g3193d7b41f8_0_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24a90fbe9f0_0_310"/>
          <p:cNvSpPr txBox="1"/>
          <p:nvPr>
            <p:ph type="title"/>
          </p:nvPr>
        </p:nvSpPr>
        <p:spPr>
          <a:xfrm>
            <a:off x="838200" y="365126"/>
            <a:ext cx="10200000" cy="1027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800"/>
              <a:buNone/>
            </a:pPr>
            <a:r>
              <a:rPr lang="en-US" sz="3300"/>
              <a:t>Non-stationary Problem</a:t>
            </a:r>
            <a:endParaRPr b="1" sz="3000">
              <a:solidFill>
                <a:srgbClr val="274E13"/>
              </a:solidFill>
              <a:highlight>
                <a:srgbClr val="FFF2CC"/>
              </a:highlight>
            </a:endParaRPr>
          </a:p>
        </p:txBody>
      </p:sp>
      <p:sp>
        <p:nvSpPr>
          <p:cNvPr id="420" name="Google Shape;420;g24a90fbe9f0_0_3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421" name="Google Shape;421;g24a90fbe9f0_0_310"/>
          <p:cNvSpPr txBox="1"/>
          <p:nvPr>
            <p:ph idx="1" type="body"/>
          </p:nvPr>
        </p:nvSpPr>
        <p:spPr>
          <a:xfrm>
            <a:off x="838200" y="1632858"/>
            <a:ext cx="10515600" cy="4441500"/>
          </a:xfrm>
          <a:prstGeom prst="rect">
            <a:avLst/>
          </a:prstGeom>
          <a:noFill/>
          <a:ln>
            <a:noFill/>
          </a:ln>
        </p:spPr>
        <p:txBody>
          <a:bodyPr anchorCtr="0" anchor="t" bIns="45700" lIns="91425" spcFirstLastPara="1" rIns="91425" wrap="square" tIns="45700">
            <a:normAutofit/>
          </a:bodyPr>
          <a:lstStyle/>
          <a:p>
            <a:pPr indent="-406400" lvl="0" marL="457200" rtl="0" algn="l">
              <a:lnSpc>
                <a:spcPct val="100000"/>
              </a:lnSpc>
              <a:spcBef>
                <a:spcPts val="1000"/>
              </a:spcBef>
              <a:spcAft>
                <a:spcPts val="0"/>
              </a:spcAft>
              <a:buSzPts val="2800"/>
              <a:buChar char="•"/>
            </a:pPr>
            <a:r>
              <a:rPr lang="en-US"/>
              <a:t>Most RL problems are non-stationary !</a:t>
            </a:r>
            <a:endParaRPr/>
          </a:p>
          <a:p>
            <a:pPr indent="-406400" lvl="0" marL="457200" rtl="0" algn="l">
              <a:lnSpc>
                <a:spcPct val="100000"/>
              </a:lnSpc>
              <a:spcBef>
                <a:spcPts val="0"/>
              </a:spcBef>
              <a:spcAft>
                <a:spcPts val="0"/>
              </a:spcAft>
              <a:buSzPts val="2800"/>
              <a:buChar char="•"/>
            </a:pPr>
            <a:r>
              <a:rPr lang="en-US"/>
              <a:t>Give more weight to recent rewards than to long-past rewards !!!</a:t>
            </a:r>
            <a:endParaRPr/>
          </a:p>
          <a:p>
            <a:pPr indent="0" lvl="0" marL="0" rtl="0" algn="l">
              <a:lnSpc>
                <a:spcPct val="100000"/>
              </a:lnSpc>
              <a:spcBef>
                <a:spcPts val="1000"/>
              </a:spcBef>
              <a:spcAft>
                <a:spcPts val="0"/>
              </a:spcAft>
              <a:buSzPts val="2800"/>
              <a:buNone/>
            </a:pPr>
            <a:r>
              <a:t/>
            </a:r>
            <a:endParaRPr/>
          </a:p>
          <a:p>
            <a:pPr indent="0" lvl="0" marL="0" rtl="0" algn="l">
              <a:lnSpc>
                <a:spcPct val="100000"/>
              </a:lnSpc>
              <a:spcBef>
                <a:spcPts val="1000"/>
              </a:spcBef>
              <a:spcAft>
                <a:spcPts val="0"/>
              </a:spcAft>
              <a:buSzPts val="2800"/>
              <a:buNone/>
            </a:pPr>
            <a:r>
              <a:t/>
            </a:r>
            <a:endParaRPr/>
          </a:p>
        </p:txBody>
      </p:sp>
      <p:pic>
        <p:nvPicPr>
          <p:cNvPr id="422" name="Google Shape;422;g24a90fbe9f0_0_310"/>
          <p:cNvPicPr preferRelativeResize="0"/>
          <p:nvPr/>
        </p:nvPicPr>
        <p:blipFill rotWithShape="1">
          <a:blip r:embed="rId3">
            <a:alphaModFix/>
          </a:blip>
          <a:srcRect b="0" l="0" r="0" t="0"/>
          <a:stretch/>
        </p:blipFill>
        <p:spPr>
          <a:xfrm>
            <a:off x="254825" y="2699250"/>
            <a:ext cx="3963224" cy="803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24a90fbe9f0_0_433"/>
          <p:cNvSpPr txBox="1"/>
          <p:nvPr>
            <p:ph type="title"/>
          </p:nvPr>
        </p:nvSpPr>
        <p:spPr>
          <a:xfrm>
            <a:off x="838200" y="365125"/>
            <a:ext cx="10515600" cy="124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a:t>K-armed Bandit Problem</a:t>
            </a:r>
            <a:endParaRPr/>
          </a:p>
        </p:txBody>
      </p:sp>
      <p:sp>
        <p:nvSpPr>
          <p:cNvPr id="187" name="Google Shape;187;g24a90fbe9f0_0_43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188" name="Google Shape;188;g24a90fbe9f0_0_433"/>
          <p:cNvSpPr txBox="1"/>
          <p:nvPr>
            <p:ph idx="1" type="body"/>
          </p:nvPr>
        </p:nvSpPr>
        <p:spPr>
          <a:xfrm>
            <a:off x="838200" y="1678339"/>
            <a:ext cx="10515600" cy="41802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SzPts val="2800"/>
              <a:buNone/>
            </a:pPr>
            <a:r>
              <a:rPr b="1" lang="en-US" sz="2100">
                <a:solidFill>
                  <a:srgbClr val="A61C00"/>
                </a:solidFill>
              </a:rPr>
              <a:t>Problem</a:t>
            </a:r>
            <a:endParaRPr b="1" sz="2100">
              <a:solidFill>
                <a:srgbClr val="A61C00"/>
              </a:solidFill>
            </a:endParaRPr>
          </a:p>
          <a:p>
            <a:pPr indent="-361950" lvl="0" marL="457200" rtl="0" algn="just">
              <a:lnSpc>
                <a:spcPct val="115000"/>
              </a:lnSpc>
              <a:spcBef>
                <a:spcPts val="0"/>
              </a:spcBef>
              <a:spcAft>
                <a:spcPts val="0"/>
              </a:spcAft>
              <a:buSzPts val="2100"/>
              <a:buChar char="•"/>
            </a:pPr>
            <a:r>
              <a:rPr lang="en-US" sz="2100"/>
              <a:t>You are faced repeatedly with a choice among k different options, or actions</a:t>
            </a:r>
            <a:endParaRPr sz="2100"/>
          </a:p>
          <a:p>
            <a:pPr indent="-361950" lvl="0" marL="457200" rtl="0" algn="just">
              <a:lnSpc>
                <a:spcPct val="115000"/>
              </a:lnSpc>
              <a:spcBef>
                <a:spcPts val="0"/>
              </a:spcBef>
              <a:spcAft>
                <a:spcPts val="0"/>
              </a:spcAft>
              <a:buSzPts val="2100"/>
              <a:buChar char="•"/>
            </a:pPr>
            <a:r>
              <a:rPr lang="en-US" sz="2100"/>
              <a:t>After each choice of actions you receive a numerical reward</a:t>
            </a:r>
            <a:endParaRPr sz="2100"/>
          </a:p>
          <a:p>
            <a:pPr indent="-228600" lvl="1" marL="914400" rtl="0" algn="just">
              <a:lnSpc>
                <a:spcPct val="115000"/>
              </a:lnSpc>
              <a:spcBef>
                <a:spcPts val="0"/>
              </a:spcBef>
              <a:spcAft>
                <a:spcPts val="0"/>
              </a:spcAft>
              <a:buSzPts val="2100"/>
              <a:buNone/>
            </a:pPr>
            <a:r>
              <a:rPr lang="en-US" sz="2100"/>
              <a:t>Reward is chosen from a stationary probability distribution that depends on the selected action </a:t>
            </a:r>
            <a:endParaRPr sz="2100"/>
          </a:p>
          <a:p>
            <a:pPr indent="-361950" lvl="0" marL="457200" rtl="0" algn="just">
              <a:lnSpc>
                <a:spcPct val="115000"/>
              </a:lnSpc>
              <a:spcBef>
                <a:spcPts val="0"/>
              </a:spcBef>
              <a:spcAft>
                <a:spcPts val="0"/>
              </a:spcAft>
              <a:buSzPts val="2100"/>
              <a:buChar char="•"/>
            </a:pPr>
            <a:r>
              <a:rPr b="1" lang="en-US" sz="2100">
                <a:solidFill>
                  <a:srgbClr val="1155CC"/>
                </a:solidFill>
              </a:rPr>
              <a:t>Objective </a:t>
            </a:r>
            <a:r>
              <a:rPr lang="en-US" sz="2100"/>
              <a:t>: to </a:t>
            </a:r>
            <a:r>
              <a:rPr i="1" lang="en-US" sz="2100">
                <a:solidFill>
                  <a:srgbClr val="A64D79"/>
                </a:solidFill>
              </a:rPr>
              <a:t>maximize the expected total reward</a:t>
            </a:r>
            <a:r>
              <a:rPr lang="en-US" sz="2100"/>
              <a:t> </a:t>
            </a:r>
            <a:r>
              <a:rPr i="1" lang="en-US" sz="2100">
                <a:solidFill>
                  <a:srgbClr val="CC0000"/>
                </a:solidFill>
              </a:rPr>
              <a:t>over some time period</a:t>
            </a:r>
            <a:endParaRPr sz="2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24a90fbe9f0_0_332"/>
          <p:cNvSpPr txBox="1"/>
          <p:nvPr>
            <p:ph type="title"/>
          </p:nvPr>
        </p:nvSpPr>
        <p:spPr>
          <a:xfrm>
            <a:off x="838200" y="365126"/>
            <a:ext cx="10200000" cy="1027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800"/>
              <a:buNone/>
            </a:pPr>
            <a:r>
              <a:rPr lang="en-US" sz="3300"/>
              <a:t>Non-stationary Problem</a:t>
            </a:r>
            <a:endParaRPr b="1" sz="3000">
              <a:solidFill>
                <a:srgbClr val="274E13"/>
              </a:solidFill>
              <a:highlight>
                <a:srgbClr val="FFF2CC"/>
              </a:highlight>
            </a:endParaRPr>
          </a:p>
        </p:txBody>
      </p:sp>
      <p:sp>
        <p:nvSpPr>
          <p:cNvPr id="429" name="Google Shape;429;g24a90fbe9f0_0_33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430" name="Google Shape;430;g24a90fbe9f0_0_332"/>
          <p:cNvSpPr txBox="1"/>
          <p:nvPr>
            <p:ph idx="1" type="body"/>
          </p:nvPr>
        </p:nvSpPr>
        <p:spPr>
          <a:xfrm>
            <a:off x="838200" y="1632858"/>
            <a:ext cx="10515600" cy="4441500"/>
          </a:xfrm>
          <a:prstGeom prst="rect">
            <a:avLst/>
          </a:prstGeom>
          <a:noFill/>
          <a:ln>
            <a:noFill/>
          </a:ln>
        </p:spPr>
        <p:txBody>
          <a:bodyPr anchorCtr="0" anchor="t" bIns="45700" lIns="91425" spcFirstLastPara="1" rIns="91425" wrap="square" tIns="45700">
            <a:normAutofit/>
          </a:bodyPr>
          <a:lstStyle/>
          <a:p>
            <a:pPr indent="-406400" lvl="0" marL="457200" rtl="0" algn="l">
              <a:lnSpc>
                <a:spcPct val="100000"/>
              </a:lnSpc>
              <a:spcBef>
                <a:spcPts val="1000"/>
              </a:spcBef>
              <a:spcAft>
                <a:spcPts val="0"/>
              </a:spcAft>
              <a:buSzPts val="2800"/>
              <a:buChar char="•"/>
            </a:pPr>
            <a:r>
              <a:rPr lang="en-US"/>
              <a:t>Most RL problems are non-stationary !</a:t>
            </a:r>
            <a:endParaRPr/>
          </a:p>
          <a:p>
            <a:pPr indent="-406400" lvl="0" marL="457200" rtl="0" algn="l">
              <a:lnSpc>
                <a:spcPct val="100000"/>
              </a:lnSpc>
              <a:spcBef>
                <a:spcPts val="0"/>
              </a:spcBef>
              <a:spcAft>
                <a:spcPts val="0"/>
              </a:spcAft>
              <a:buSzPts val="2800"/>
              <a:buChar char="•"/>
            </a:pPr>
            <a:r>
              <a:rPr lang="en-US"/>
              <a:t>Give more weight to recent rewards than to long-past rewards !!!</a:t>
            </a:r>
            <a:endParaRPr/>
          </a:p>
          <a:p>
            <a:pPr indent="0" lvl="0" marL="0" rtl="0" algn="l">
              <a:lnSpc>
                <a:spcPct val="100000"/>
              </a:lnSpc>
              <a:spcBef>
                <a:spcPts val="1000"/>
              </a:spcBef>
              <a:spcAft>
                <a:spcPts val="0"/>
              </a:spcAft>
              <a:buSzPts val="2800"/>
              <a:buNone/>
            </a:pPr>
            <a:r>
              <a:t/>
            </a:r>
            <a:endParaRPr/>
          </a:p>
          <a:p>
            <a:pPr indent="0" lvl="0" marL="0" rtl="0" algn="l">
              <a:lnSpc>
                <a:spcPct val="100000"/>
              </a:lnSpc>
              <a:spcBef>
                <a:spcPts val="1000"/>
              </a:spcBef>
              <a:spcAft>
                <a:spcPts val="0"/>
              </a:spcAft>
              <a:buSzPts val="2800"/>
              <a:buNone/>
            </a:pPr>
            <a:r>
              <a:t/>
            </a:r>
            <a:endParaRPr/>
          </a:p>
        </p:txBody>
      </p:sp>
      <p:pic>
        <p:nvPicPr>
          <p:cNvPr id="431" name="Google Shape;431;g24a90fbe9f0_0_332"/>
          <p:cNvPicPr preferRelativeResize="0"/>
          <p:nvPr/>
        </p:nvPicPr>
        <p:blipFill rotWithShape="1">
          <a:blip r:embed="rId3">
            <a:alphaModFix/>
          </a:blip>
          <a:srcRect b="0" l="0" r="0" t="0"/>
          <a:stretch/>
        </p:blipFill>
        <p:spPr>
          <a:xfrm>
            <a:off x="254825" y="2699250"/>
            <a:ext cx="3963224" cy="803800"/>
          </a:xfrm>
          <a:prstGeom prst="rect">
            <a:avLst/>
          </a:prstGeom>
          <a:noFill/>
          <a:ln>
            <a:noFill/>
          </a:ln>
        </p:spPr>
      </p:pic>
      <p:pic>
        <p:nvPicPr>
          <p:cNvPr id="432" name="Google Shape;432;g24a90fbe9f0_0_332"/>
          <p:cNvPicPr preferRelativeResize="0"/>
          <p:nvPr/>
        </p:nvPicPr>
        <p:blipFill rotWithShape="1">
          <a:blip r:embed="rId4">
            <a:alphaModFix/>
          </a:blip>
          <a:srcRect b="0" l="0" r="0" t="0"/>
          <a:stretch/>
        </p:blipFill>
        <p:spPr>
          <a:xfrm>
            <a:off x="4948025" y="3048250"/>
            <a:ext cx="6910601" cy="3402450"/>
          </a:xfrm>
          <a:prstGeom prst="rect">
            <a:avLst/>
          </a:prstGeom>
          <a:noFill/>
          <a:ln>
            <a:noFill/>
          </a:ln>
        </p:spPr>
      </p:pic>
      <p:sp>
        <p:nvSpPr>
          <p:cNvPr id="433" name="Google Shape;433;g24a90fbe9f0_0_332"/>
          <p:cNvSpPr txBox="1"/>
          <p:nvPr/>
        </p:nvSpPr>
        <p:spPr>
          <a:xfrm>
            <a:off x="379900" y="4675925"/>
            <a:ext cx="4422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134F5C"/>
                </a:solidFill>
                <a:latin typeface="Arial"/>
                <a:ea typeface="Arial"/>
                <a:cs typeface="Arial"/>
                <a:sym typeface="Arial"/>
              </a:rPr>
              <a:t>Exponential recency-weighted average</a:t>
            </a:r>
            <a:endParaRPr b="1" i="0" sz="1800" u="none" cap="none" strike="noStrike">
              <a:solidFill>
                <a:srgbClr val="134F5C"/>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24a90fbe9f0_0_347"/>
          <p:cNvSpPr txBox="1"/>
          <p:nvPr>
            <p:ph type="title"/>
          </p:nvPr>
        </p:nvSpPr>
        <p:spPr>
          <a:xfrm>
            <a:off x="838200" y="365126"/>
            <a:ext cx="10200000" cy="1027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800"/>
              <a:buNone/>
            </a:pPr>
            <a:r>
              <a:rPr lang="en-US" sz="3300"/>
              <a:t>Optimistic Initial Values </a:t>
            </a:r>
            <a:endParaRPr b="1" sz="3000">
              <a:solidFill>
                <a:srgbClr val="274E13"/>
              </a:solidFill>
              <a:highlight>
                <a:srgbClr val="FFF2CC"/>
              </a:highlight>
            </a:endParaRPr>
          </a:p>
        </p:txBody>
      </p:sp>
      <p:sp>
        <p:nvSpPr>
          <p:cNvPr id="440" name="Google Shape;440;g24a90fbe9f0_0_34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441" name="Google Shape;441;g24a90fbe9f0_0_347"/>
          <p:cNvSpPr txBox="1"/>
          <p:nvPr>
            <p:ph idx="1" type="body"/>
          </p:nvPr>
        </p:nvSpPr>
        <p:spPr>
          <a:xfrm>
            <a:off x="838200" y="1632858"/>
            <a:ext cx="10515600" cy="4441500"/>
          </a:xfrm>
          <a:prstGeom prst="rect">
            <a:avLst/>
          </a:prstGeom>
          <a:noFill/>
          <a:ln>
            <a:noFill/>
          </a:ln>
        </p:spPr>
        <p:txBody>
          <a:bodyPr anchorCtr="0" anchor="t" bIns="45700" lIns="91425" spcFirstLastPara="1" rIns="91425" wrap="square" tIns="45700">
            <a:noAutofit/>
          </a:bodyPr>
          <a:lstStyle/>
          <a:p>
            <a:pPr indent="-368300" lvl="0" marL="457200" rtl="0" algn="l">
              <a:lnSpc>
                <a:spcPct val="120000"/>
              </a:lnSpc>
              <a:spcBef>
                <a:spcPts val="1000"/>
              </a:spcBef>
              <a:spcAft>
                <a:spcPts val="0"/>
              </a:spcAft>
              <a:buClr>
                <a:srgbClr val="000000"/>
              </a:buClr>
              <a:buSzPts val="2200"/>
              <a:buChar char="•"/>
            </a:pPr>
            <a:r>
              <a:rPr lang="en-US" sz="2200">
                <a:solidFill>
                  <a:srgbClr val="000000"/>
                </a:solidFill>
              </a:rPr>
              <a:t>All the above discussed ﻿methods are </a:t>
            </a:r>
            <a:r>
              <a:rPr b="1" i="1" lang="en-US" sz="2200">
                <a:solidFill>
                  <a:srgbClr val="000000"/>
                </a:solidFill>
              </a:rPr>
              <a:t>biased</a:t>
            </a:r>
            <a:r>
              <a:rPr lang="en-US" sz="2200">
                <a:solidFill>
                  <a:srgbClr val="000000"/>
                </a:solidFill>
              </a:rPr>
              <a:t> by their initial estimates</a:t>
            </a:r>
            <a:endParaRPr sz="2200">
              <a:solidFill>
                <a:srgbClr val="000000"/>
              </a:solidFill>
            </a:endParaRPr>
          </a:p>
          <a:p>
            <a:pPr indent="-368300" lvl="0" marL="457200" rtl="0" algn="l">
              <a:lnSpc>
                <a:spcPct val="120000"/>
              </a:lnSpc>
              <a:spcBef>
                <a:spcPts val="1000"/>
              </a:spcBef>
              <a:spcAft>
                <a:spcPts val="0"/>
              </a:spcAft>
              <a:buClr>
                <a:srgbClr val="000000"/>
              </a:buClr>
              <a:buSzPts val="2200"/>
              <a:buChar char="•"/>
            </a:pPr>
            <a:r>
              <a:rPr lang="en-US" sz="2200">
                <a:solidFill>
                  <a:srgbClr val="000000"/>
                </a:solidFill>
              </a:rPr>
              <a:t>For sample average method ﻿the bias disappears once all actions have been selected at least once</a:t>
            </a:r>
            <a:endParaRPr sz="2200">
              <a:solidFill>
                <a:srgbClr val="000000"/>
              </a:solidFill>
            </a:endParaRPr>
          </a:p>
          <a:p>
            <a:pPr indent="-368300" lvl="0" marL="457200" rtl="0" algn="l">
              <a:lnSpc>
                <a:spcPct val="120000"/>
              </a:lnSpc>
              <a:spcBef>
                <a:spcPts val="1000"/>
              </a:spcBef>
              <a:spcAft>
                <a:spcPts val="0"/>
              </a:spcAft>
              <a:buClr>
                <a:srgbClr val="000000"/>
              </a:buClr>
              <a:buSzPts val="2200"/>
              <a:buChar char="•"/>
            </a:pPr>
            <a:r>
              <a:rPr lang="en-US" sz="2200">
                <a:solidFill>
                  <a:srgbClr val="000000"/>
                </a:solidFill>
              </a:rPr>
              <a:t>For methods with constant α, the bias is permanent, though decreasing over time</a:t>
            </a:r>
            <a:endParaRPr sz="2200">
              <a:solidFill>
                <a:srgbClr val="000000"/>
              </a:solidFill>
            </a:endParaRPr>
          </a:p>
          <a:p>
            <a:pPr indent="-368300" lvl="0" marL="457200" rtl="0" algn="l">
              <a:lnSpc>
                <a:spcPct val="120000"/>
              </a:lnSpc>
              <a:spcBef>
                <a:spcPts val="1000"/>
              </a:spcBef>
              <a:spcAft>
                <a:spcPts val="0"/>
              </a:spcAft>
              <a:buClr>
                <a:srgbClr val="000000"/>
              </a:buClr>
              <a:buSzPts val="2200"/>
              <a:buChar char="•"/>
            </a:pPr>
            <a:r>
              <a:rPr lang="en-US" sz="2200">
                <a:solidFill>
                  <a:srgbClr val="000000"/>
                </a:solidFill>
              </a:rPr>
              <a:t>﻿Initial action values can also be used as a simple way of encouraging exploration.</a:t>
            </a:r>
            <a:endParaRPr sz="2200">
              <a:solidFill>
                <a:srgbClr val="000000"/>
              </a:solidFill>
            </a:endParaRPr>
          </a:p>
          <a:p>
            <a:pPr indent="-368300" lvl="0" marL="457200" rtl="0" algn="l">
              <a:lnSpc>
                <a:spcPct val="120000"/>
              </a:lnSpc>
              <a:spcBef>
                <a:spcPts val="1000"/>
              </a:spcBef>
              <a:spcAft>
                <a:spcPts val="0"/>
              </a:spcAft>
              <a:buClr>
                <a:srgbClr val="000000"/>
              </a:buClr>
              <a:buSzPts val="2200"/>
              <a:buChar char="•"/>
            </a:pPr>
            <a:r>
              <a:rPr lang="en-US" sz="2200">
                <a:solidFill>
                  <a:srgbClr val="000000"/>
                </a:solidFill>
              </a:rPr>
              <a:t>In 10 armed testbed, set initial estimate to +5 rather than 0. </a:t>
            </a:r>
            <a:endParaRPr sz="2200">
              <a:solidFill>
                <a:srgbClr val="000000"/>
              </a:solidFill>
            </a:endParaRPr>
          </a:p>
          <a:p>
            <a:pPr indent="-228600" lvl="1" marL="914400" rtl="0" algn="l">
              <a:lnSpc>
                <a:spcPct val="120000"/>
              </a:lnSpc>
              <a:spcBef>
                <a:spcPts val="500"/>
              </a:spcBef>
              <a:spcAft>
                <a:spcPts val="0"/>
              </a:spcAft>
              <a:buClr>
                <a:srgbClr val="000000"/>
              </a:buClr>
              <a:buSzPts val="2000"/>
              <a:buNone/>
            </a:pPr>
            <a:r>
              <a:rPr lang="en-US">
                <a:solidFill>
                  <a:srgbClr val="000000"/>
                </a:solidFill>
                <a:highlight>
                  <a:srgbClr val="FFF2CC"/>
                </a:highlight>
              </a:rPr>
              <a:t>﻿This can encourage action-value methods to explore. </a:t>
            </a:r>
            <a:endParaRPr>
              <a:solidFill>
                <a:srgbClr val="000000"/>
              </a:solidFill>
              <a:highlight>
                <a:srgbClr val="FFF2CC"/>
              </a:highlight>
            </a:endParaRPr>
          </a:p>
          <a:p>
            <a:pPr indent="-228600" lvl="2" marL="1371600" rtl="0" algn="l">
              <a:lnSpc>
                <a:spcPct val="120000"/>
              </a:lnSpc>
              <a:spcBef>
                <a:spcPts val="500"/>
              </a:spcBef>
              <a:spcAft>
                <a:spcPts val="0"/>
              </a:spcAft>
              <a:buClr>
                <a:srgbClr val="000000"/>
              </a:buClr>
              <a:buSzPts val="1900"/>
              <a:buNone/>
            </a:pPr>
            <a:r>
              <a:rPr lang="en-US" sz="1900">
                <a:solidFill>
                  <a:srgbClr val="000000"/>
                </a:solidFill>
              </a:rPr>
              <a:t>Whichever actions are initially selected, the reward is less than the starting estimates; </a:t>
            </a:r>
            <a:endParaRPr sz="1900">
              <a:solidFill>
                <a:srgbClr val="000000"/>
              </a:solidFill>
            </a:endParaRPr>
          </a:p>
          <a:p>
            <a:pPr indent="-228600" lvl="2" marL="1371600" rtl="0" algn="l">
              <a:lnSpc>
                <a:spcPct val="120000"/>
              </a:lnSpc>
              <a:spcBef>
                <a:spcPts val="500"/>
              </a:spcBef>
              <a:spcAft>
                <a:spcPts val="0"/>
              </a:spcAft>
              <a:buClr>
                <a:srgbClr val="000000"/>
              </a:buClr>
              <a:buSzPts val="1900"/>
              <a:buNone/>
            </a:pPr>
            <a:r>
              <a:rPr lang="en-US" sz="1900">
                <a:solidFill>
                  <a:srgbClr val="000000"/>
                </a:solidFill>
              </a:rPr>
              <a:t>the learner switches to other actions, being disappointed with the rewards it is receiving. </a:t>
            </a:r>
            <a:endParaRPr sz="1900">
              <a:solidFill>
                <a:srgbClr val="000000"/>
              </a:solidFill>
            </a:endParaRPr>
          </a:p>
          <a:p>
            <a:pPr indent="-228600" lvl="2" marL="1371600" rtl="0" algn="l">
              <a:lnSpc>
                <a:spcPct val="120000"/>
              </a:lnSpc>
              <a:spcBef>
                <a:spcPts val="500"/>
              </a:spcBef>
              <a:spcAft>
                <a:spcPts val="0"/>
              </a:spcAft>
              <a:buClr>
                <a:srgbClr val="000000"/>
              </a:buClr>
              <a:buSzPts val="1900"/>
              <a:buNone/>
            </a:pPr>
            <a:r>
              <a:rPr lang="en-US" sz="1900">
                <a:solidFill>
                  <a:srgbClr val="000000"/>
                </a:solidFill>
              </a:rPr>
              <a:t>The result is that all actions are tried several times before the value estimates converge.</a:t>
            </a:r>
            <a:endParaRPr sz="1900">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24a90fbe9f0_0_358"/>
          <p:cNvSpPr txBox="1"/>
          <p:nvPr>
            <p:ph type="title"/>
          </p:nvPr>
        </p:nvSpPr>
        <p:spPr>
          <a:xfrm>
            <a:off x="838200" y="365126"/>
            <a:ext cx="10200000" cy="1027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800"/>
              <a:buNone/>
            </a:pPr>
            <a:r>
              <a:rPr lang="en-US" sz="3300"/>
              <a:t>Optimistic Initial Values </a:t>
            </a:r>
            <a:endParaRPr b="1" sz="3000">
              <a:solidFill>
                <a:srgbClr val="274E13"/>
              </a:solidFill>
              <a:highlight>
                <a:srgbClr val="FFF2CC"/>
              </a:highlight>
            </a:endParaRPr>
          </a:p>
        </p:txBody>
      </p:sp>
      <p:sp>
        <p:nvSpPr>
          <p:cNvPr id="448" name="Google Shape;448;g24a90fbe9f0_0_35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449" name="Google Shape;449;g24a90fbe9f0_0_358"/>
          <p:cNvPicPr preferRelativeResize="0"/>
          <p:nvPr/>
        </p:nvPicPr>
        <p:blipFill rotWithShape="1">
          <a:blip r:embed="rId3">
            <a:alphaModFix/>
          </a:blip>
          <a:srcRect b="0" l="0" r="0" t="0"/>
          <a:stretch/>
        </p:blipFill>
        <p:spPr>
          <a:xfrm>
            <a:off x="385500" y="1628913"/>
            <a:ext cx="8849452" cy="3991912"/>
          </a:xfrm>
          <a:prstGeom prst="rect">
            <a:avLst/>
          </a:prstGeom>
          <a:noFill/>
          <a:ln>
            <a:noFill/>
          </a:ln>
        </p:spPr>
      </p:pic>
      <p:sp>
        <p:nvSpPr>
          <p:cNvPr id="450" name="Google Shape;450;g24a90fbe9f0_0_358"/>
          <p:cNvSpPr txBox="1"/>
          <p:nvPr/>
        </p:nvSpPr>
        <p:spPr>
          <a:xfrm>
            <a:off x="385500" y="5747500"/>
            <a:ext cx="116451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73763"/>
                </a:solidFill>
                <a:latin typeface="Calibri"/>
                <a:ea typeface="Calibri"/>
                <a:cs typeface="Calibri"/>
                <a:sym typeface="Calibri"/>
              </a:rPr>
              <a:t>The effect of optimistic initial action-value estimates on the 10-armed testbed. </a:t>
            </a:r>
            <a:endParaRPr b="0" i="0" sz="1900" u="none" cap="none" strike="noStrike">
              <a:solidFill>
                <a:srgbClr val="07376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73763"/>
                </a:solidFill>
                <a:latin typeface="Calibri"/>
                <a:ea typeface="Calibri"/>
                <a:cs typeface="Calibri"/>
                <a:sym typeface="Calibri"/>
              </a:rPr>
              <a:t>Both methods used a constant step-size parameter, 𝛂 = 0.1</a:t>
            </a:r>
            <a:endParaRPr b="0" i="0" sz="1900" u="none" cap="none" strike="noStrike">
              <a:solidFill>
                <a:srgbClr val="073763"/>
              </a:solidFill>
              <a:latin typeface="Calibri"/>
              <a:ea typeface="Calibri"/>
              <a:cs typeface="Calibri"/>
              <a:sym typeface="Calibri"/>
            </a:endParaRPr>
          </a:p>
        </p:txBody>
      </p:sp>
      <p:sp>
        <p:nvSpPr>
          <p:cNvPr id="451" name="Google Shape;451;g24a90fbe9f0_0_358"/>
          <p:cNvSpPr txBox="1"/>
          <p:nvPr/>
        </p:nvSpPr>
        <p:spPr>
          <a:xfrm>
            <a:off x="9069325" y="2513300"/>
            <a:ext cx="3146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52" name="Google Shape;452;g24a90fbe9f0_0_358"/>
          <p:cNvSpPr txBox="1"/>
          <p:nvPr/>
        </p:nvSpPr>
        <p:spPr>
          <a:xfrm>
            <a:off x="9298225" y="2006750"/>
            <a:ext cx="2688600" cy="3201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n-US" sz="1400" u="sng" cap="none" strike="noStrike">
                <a:solidFill>
                  <a:srgbClr val="CC4125"/>
                </a:solidFill>
                <a:latin typeface="Arial"/>
                <a:ea typeface="Arial"/>
                <a:cs typeface="Arial"/>
                <a:sym typeface="Arial"/>
              </a:rPr>
              <a:t>Caution: </a:t>
            </a:r>
            <a:endParaRPr b="1" i="0" sz="1400" u="sng" cap="none" strike="noStrike">
              <a:solidFill>
                <a:srgbClr val="CC4125"/>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rgbClr val="CC4125"/>
                </a:solidFill>
                <a:latin typeface="Arial"/>
                <a:ea typeface="Arial"/>
                <a:cs typeface="Arial"/>
                <a:sym typeface="Arial"/>
              </a:rPr>
              <a:t>Optimistic Initial Values can only be considered as a simple trick that can be quite effective on stationary problems, but it is far from being a generally useful approach to encouraging exploration.</a:t>
            </a:r>
            <a:endParaRPr b="0" i="0" sz="1400" u="none" cap="none" strike="noStrike">
              <a:solidFill>
                <a:srgbClr val="CC4125"/>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CC4125"/>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1" i="0" lang="en-US" sz="1400" u="sng" cap="none" strike="noStrike">
                <a:solidFill>
                  <a:srgbClr val="CC4125"/>
                </a:solidFill>
                <a:latin typeface="Arial"/>
                <a:ea typeface="Arial"/>
                <a:cs typeface="Arial"/>
                <a:sym typeface="Arial"/>
              </a:rPr>
              <a:t>Question: </a:t>
            </a:r>
            <a:endParaRPr b="1" i="0" sz="1400" u="sng" cap="none" strike="noStrike">
              <a:solidFill>
                <a:srgbClr val="CC4125"/>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rgbClr val="CC4125"/>
                </a:solidFill>
                <a:latin typeface="Arial"/>
                <a:ea typeface="Arial"/>
                <a:cs typeface="Arial"/>
                <a:sym typeface="Arial"/>
              </a:rPr>
              <a:t>Explain how in the non-stationary scenario the  optimistic initial values will fail (to explore adequately).  </a:t>
            </a:r>
            <a:endParaRPr b="0" i="0" sz="1400" u="none" cap="none" strike="noStrike">
              <a:solidFill>
                <a:srgbClr val="CC4125"/>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24a90fbe9f0_0_372"/>
          <p:cNvSpPr txBox="1"/>
          <p:nvPr>
            <p:ph type="title"/>
          </p:nvPr>
        </p:nvSpPr>
        <p:spPr>
          <a:xfrm>
            <a:off x="838200" y="365126"/>
            <a:ext cx="10200000" cy="1027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800"/>
              <a:buNone/>
            </a:pPr>
            <a:r>
              <a:rPr lang="en-US" sz="3300"/>
              <a:t>Upper-Confidence-Bound Action Selection</a:t>
            </a:r>
            <a:endParaRPr b="1" sz="3000">
              <a:solidFill>
                <a:srgbClr val="274E13"/>
              </a:solidFill>
              <a:highlight>
                <a:srgbClr val="FFF2CC"/>
              </a:highlight>
            </a:endParaRPr>
          </a:p>
        </p:txBody>
      </p:sp>
      <p:sp>
        <p:nvSpPr>
          <p:cNvPr id="459" name="Google Shape;459;g24a90fbe9f0_0_37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460" name="Google Shape;460;g24a90fbe9f0_0_372"/>
          <p:cNvSpPr txBox="1"/>
          <p:nvPr>
            <p:ph idx="1" type="body"/>
          </p:nvPr>
        </p:nvSpPr>
        <p:spPr>
          <a:xfrm>
            <a:off x="838200" y="1660750"/>
            <a:ext cx="10515600" cy="4413300"/>
          </a:xfrm>
          <a:prstGeom prst="rect">
            <a:avLst/>
          </a:prstGeom>
          <a:noFill/>
          <a:ln>
            <a:noFill/>
          </a:ln>
        </p:spPr>
        <p:txBody>
          <a:bodyPr anchorCtr="0" anchor="t" bIns="45700" lIns="91425" spcFirstLastPara="1" rIns="91425" wrap="square" tIns="45700">
            <a:normAutofit/>
          </a:bodyPr>
          <a:lstStyle/>
          <a:p>
            <a:pPr indent="-406400" lvl="0" marL="457200" rtl="0" algn="l">
              <a:lnSpc>
                <a:spcPct val="100000"/>
              </a:lnSpc>
              <a:spcBef>
                <a:spcPts val="1000"/>
              </a:spcBef>
              <a:spcAft>
                <a:spcPts val="0"/>
              </a:spcAft>
              <a:buSzPts val="2800"/>
              <a:buChar char="•"/>
            </a:pPr>
            <a:r>
              <a:rPr lang="en-US"/>
              <a:t>𝛆-greedy action selection forces the non-greedy actions to be tried, </a:t>
            </a:r>
            <a:endParaRPr/>
          </a:p>
          <a:p>
            <a:pPr indent="-228600" lvl="1" marL="914400" rtl="0" algn="l">
              <a:lnSpc>
                <a:spcPct val="90000"/>
              </a:lnSpc>
              <a:spcBef>
                <a:spcPts val="0"/>
              </a:spcBef>
              <a:spcAft>
                <a:spcPts val="0"/>
              </a:spcAft>
              <a:buClr>
                <a:srgbClr val="434343"/>
              </a:buClr>
              <a:buSzPts val="2000"/>
              <a:buNone/>
            </a:pPr>
            <a:r>
              <a:rPr lang="en-US">
                <a:solidFill>
                  <a:srgbClr val="434343"/>
                </a:solidFill>
              </a:rPr>
              <a:t>Indiscriminately, with no preference for those that are nearly greedy or particularly uncertain</a:t>
            </a:r>
            <a:endParaRPr>
              <a:solidFill>
                <a:srgbClr val="434343"/>
              </a:solidFill>
            </a:endParaRPr>
          </a:p>
          <a:p>
            <a:pPr indent="-406400" lvl="0" marL="457200" rtl="0" algn="l">
              <a:lnSpc>
                <a:spcPct val="100000"/>
              </a:lnSpc>
              <a:spcBef>
                <a:spcPts val="0"/>
              </a:spcBef>
              <a:spcAft>
                <a:spcPts val="0"/>
              </a:spcAft>
              <a:buSzPts val="2800"/>
              <a:buChar char="•"/>
            </a:pPr>
            <a:r>
              <a:rPr lang="en-US"/>
              <a:t>It would be better to select among the non-greedy actions according to their potential for actually being optimal</a:t>
            </a:r>
            <a:endParaRPr/>
          </a:p>
          <a:p>
            <a:pPr indent="-228600" lvl="1" marL="914400" rtl="0" algn="l">
              <a:lnSpc>
                <a:spcPct val="90000"/>
              </a:lnSpc>
              <a:spcBef>
                <a:spcPts val="0"/>
              </a:spcBef>
              <a:spcAft>
                <a:spcPts val="0"/>
              </a:spcAft>
              <a:buSzPts val="2000"/>
              <a:buNone/>
            </a:pPr>
            <a:r>
              <a:rPr lang="en-US">
                <a:solidFill>
                  <a:srgbClr val="434343"/>
                </a:solidFill>
              </a:rPr>
              <a:t>Take into account both how close their estimates are to being maximal and the uncertainties in those estimates.</a:t>
            </a:r>
            <a:endParaRPr>
              <a:solidFill>
                <a:srgbClr val="434343"/>
              </a:solidFill>
            </a:endParaRPr>
          </a:p>
          <a:p>
            <a:pPr indent="0" lvl="0" marL="457200" rtl="0" algn="l">
              <a:lnSpc>
                <a:spcPct val="100000"/>
              </a:lnSpc>
              <a:spcBef>
                <a:spcPts val="1000"/>
              </a:spcBef>
              <a:spcAft>
                <a:spcPts val="0"/>
              </a:spcAft>
              <a:buSzPts val="2800"/>
              <a:buNone/>
            </a:pPr>
            <a:r>
              <a:t/>
            </a:r>
            <a:endParaRPr/>
          </a:p>
        </p:txBody>
      </p:sp>
      <p:pic>
        <p:nvPicPr>
          <p:cNvPr id="461" name="Google Shape;461;g24a90fbe9f0_0_372"/>
          <p:cNvPicPr preferRelativeResize="0"/>
          <p:nvPr/>
        </p:nvPicPr>
        <p:blipFill rotWithShape="1">
          <a:blip r:embed="rId3">
            <a:alphaModFix/>
          </a:blip>
          <a:srcRect b="0" l="0" r="0" t="0"/>
          <a:stretch/>
        </p:blipFill>
        <p:spPr>
          <a:xfrm>
            <a:off x="2323900" y="4654375"/>
            <a:ext cx="6101624" cy="1419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24a90fbe9f0_0_395"/>
          <p:cNvSpPr txBox="1"/>
          <p:nvPr>
            <p:ph type="title"/>
          </p:nvPr>
        </p:nvSpPr>
        <p:spPr>
          <a:xfrm>
            <a:off x="838200" y="365126"/>
            <a:ext cx="10200000" cy="1027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800"/>
              <a:buNone/>
            </a:pPr>
            <a:r>
              <a:rPr lang="en-US" sz="3300"/>
              <a:t>Upper-Confidence-Bound Action Selection</a:t>
            </a:r>
            <a:endParaRPr b="1" sz="3000">
              <a:solidFill>
                <a:srgbClr val="274E13"/>
              </a:solidFill>
              <a:highlight>
                <a:srgbClr val="FFF2CC"/>
              </a:highlight>
            </a:endParaRPr>
          </a:p>
        </p:txBody>
      </p:sp>
      <p:sp>
        <p:nvSpPr>
          <p:cNvPr id="468" name="Google Shape;468;g24a90fbe9f0_0_39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469" name="Google Shape;469;g24a90fbe9f0_0_395"/>
          <p:cNvPicPr preferRelativeResize="0"/>
          <p:nvPr/>
        </p:nvPicPr>
        <p:blipFill rotWithShape="1">
          <a:blip r:embed="rId3">
            <a:alphaModFix/>
          </a:blip>
          <a:srcRect b="0" l="0" r="0" t="0"/>
          <a:stretch/>
        </p:blipFill>
        <p:spPr>
          <a:xfrm>
            <a:off x="2323900" y="4654375"/>
            <a:ext cx="6101624" cy="1419675"/>
          </a:xfrm>
          <a:prstGeom prst="rect">
            <a:avLst/>
          </a:prstGeom>
          <a:noFill/>
          <a:ln>
            <a:noFill/>
          </a:ln>
        </p:spPr>
      </p:pic>
      <p:sp>
        <p:nvSpPr>
          <p:cNvPr id="470" name="Google Shape;470;g24a90fbe9f0_0_395"/>
          <p:cNvSpPr/>
          <p:nvPr/>
        </p:nvSpPr>
        <p:spPr>
          <a:xfrm>
            <a:off x="6702125" y="4604325"/>
            <a:ext cx="1539300" cy="1519800"/>
          </a:xfrm>
          <a:prstGeom prst="rect">
            <a:avLst/>
          </a:prstGeom>
          <a:noFill/>
          <a:ln cap="flat" cmpd="sng" w="38100">
            <a:solidFill>
              <a:srgbClr val="85200C"/>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g24a90fbe9f0_0_395"/>
          <p:cNvSpPr txBox="1"/>
          <p:nvPr/>
        </p:nvSpPr>
        <p:spPr>
          <a:xfrm>
            <a:off x="6361175" y="3555650"/>
            <a:ext cx="27432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1C4587"/>
                </a:solidFill>
                <a:latin typeface="Calibri"/>
                <a:ea typeface="Calibri"/>
                <a:cs typeface="Calibri"/>
                <a:sym typeface="Calibri"/>
              </a:rPr>
              <a:t>Measure of Uncertainty</a:t>
            </a:r>
            <a:endParaRPr b="1" i="0" sz="1700" u="none" cap="none" strike="noStrike">
              <a:solidFill>
                <a:srgbClr val="1C4587"/>
              </a:solidFill>
              <a:latin typeface="Calibri"/>
              <a:ea typeface="Calibri"/>
              <a:cs typeface="Calibri"/>
              <a:sym typeface="Calibri"/>
            </a:endParaRPr>
          </a:p>
        </p:txBody>
      </p:sp>
      <p:cxnSp>
        <p:nvCxnSpPr>
          <p:cNvPr id="472" name="Google Shape;472;g24a90fbe9f0_0_395"/>
          <p:cNvCxnSpPr>
            <a:stCxn id="471" idx="2"/>
            <a:endCxn id="470" idx="0"/>
          </p:cNvCxnSpPr>
          <p:nvPr/>
        </p:nvCxnSpPr>
        <p:spPr>
          <a:xfrm flipH="1">
            <a:off x="7471775" y="4002050"/>
            <a:ext cx="261000" cy="602400"/>
          </a:xfrm>
          <a:prstGeom prst="straightConnector1">
            <a:avLst/>
          </a:prstGeom>
          <a:noFill/>
          <a:ln cap="flat" cmpd="sng" w="28575">
            <a:solidFill>
              <a:schemeClr val="dk2"/>
            </a:solidFill>
            <a:prstDash val="solid"/>
            <a:round/>
            <a:headEnd len="sm" w="sm" type="none"/>
            <a:tailEnd len="med" w="med" type="triangle"/>
          </a:ln>
        </p:spPr>
      </p:cxnSp>
      <p:sp>
        <p:nvSpPr>
          <p:cNvPr id="473" name="Google Shape;473;g24a90fbe9f0_0_395"/>
          <p:cNvSpPr txBox="1"/>
          <p:nvPr/>
        </p:nvSpPr>
        <p:spPr>
          <a:xfrm>
            <a:off x="3617975" y="2717450"/>
            <a:ext cx="27432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1C4587"/>
                </a:solidFill>
                <a:latin typeface="Calibri"/>
                <a:ea typeface="Calibri"/>
                <a:cs typeface="Calibri"/>
                <a:sym typeface="Calibri"/>
              </a:rPr>
              <a:t>Confidence Level</a:t>
            </a:r>
            <a:endParaRPr b="1" i="0" sz="1700" u="none" cap="none" strike="noStrike">
              <a:solidFill>
                <a:srgbClr val="1C4587"/>
              </a:solidFill>
              <a:latin typeface="Calibri"/>
              <a:ea typeface="Calibri"/>
              <a:cs typeface="Calibri"/>
              <a:sym typeface="Calibri"/>
            </a:endParaRPr>
          </a:p>
        </p:txBody>
      </p:sp>
      <p:cxnSp>
        <p:nvCxnSpPr>
          <p:cNvPr id="474" name="Google Shape;474;g24a90fbe9f0_0_395"/>
          <p:cNvCxnSpPr/>
          <p:nvPr/>
        </p:nvCxnSpPr>
        <p:spPr>
          <a:xfrm>
            <a:off x="4426975" y="3127800"/>
            <a:ext cx="2099700" cy="2132700"/>
          </a:xfrm>
          <a:prstGeom prst="straightConnector1">
            <a:avLst/>
          </a:prstGeom>
          <a:noFill/>
          <a:ln cap="flat" cmpd="sng" w="28575">
            <a:solidFill>
              <a:schemeClr val="dk2"/>
            </a:solidFill>
            <a:prstDash val="solid"/>
            <a:round/>
            <a:headEnd len="sm" w="sm" type="none"/>
            <a:tailEnd len="med" w="med" type="triangle"/>
          </a:ln>
        </p:spPr>
      </p:cxnSp>
      <p:sp>
        <p:nvSpPr>
          <p:cNvPr id="475" name="Google Shape;475;g24a90fbe9f0_0_395"/>
          <p:cNvSpPr txBox="1"/>
          <p:nvPr/>
        </p:nvSpPr>
        <p:spPr>
          <a:xfrm>
            <a:off x="798575" y="2869850"/>
            <a:ext cx="27432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1C4587"/>
                </a:solidFill>
                <a:latin typeface="Calibri"/>
                <a:ea typeface="Calibri"/>
                <a:cs typeface="Calibri"/>
                <a:sym typeface="Calibri"/>
              </a:rPr>
              <a:t>Action Value at time t for a</a:t>
            </a:r>
            <a:endParaRPr b="1" i="0" sz="1700" u="none" cap="none" strike="noStrike">
              <a:solidFill>
                <a:srgbClr val="1C4587"/>
              </a:solidFill>
              <a:latin typeface="Calibri"/>
              <a:ea typeface="Calibri"/>
              <a:cs typeface="Calibri"/>
              <a:sym typeface="Calibri"/>
            </a:endParaRPr>
          </a:p>
        </p:txBody>
      </p:sp>
      <p:cxnSp>
        <p:nvCxnSpPr>
          <p:cNvPr id="476" name="Google Shape;476;g24a90fbe9f0_0_395"/>
          <p:cNvCxnSpPr/>
          <p:nvPr/>
        </p:nvCxnSpPr>
        <p:spPr>
          <a:xfrm>
            <a:off x="2445775" y="3127800"/>
            <a:ext cx="2873100" cy="2025600"/>
          </a:xfrm>
          <a:prstGeom prst="straightConnector1">
            <a:avLst/>
          </a:prstGeom>
          <a:noFill/>
          <a:ln cap="flat" cmpd="sng" w="28575">
            <a:solidFill>
              <a:schemeClr val="dk2"/>
            </a:solidFill>
            <a:prstDash val="solid"/>
            <a:round/>
            <a:headEnd len="sm" w="sm" type="none"/>
            <a:tailEnd len="med" w="med" type="triangle"/>
          </a:ln>
        </p:spPr>
      </p:cxnSp>
      <p:sp>
        <p:nvSpPr>
          <p:cNvPr id="477" name="Google Shape;477;g24a90fbe9f0_0_395"/>
          <p:cNvSpPr txBox="1"/>
          <p:nvPr/>
        </p:nvSpPr>
        <p:spPr>
          <a:xfrm>
            <a:off x="205350" y="1296513"/>
            <a:ext cx="11465700" cy="14931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rgbClr val="073763"/>
              </a:buClr>
              <a:buSzPts val="1700"/>
              <a:buFont typeface="Calibri"/>
              <a:buChar char="●"/>
            </a:pPr>
            <a:r>
              <a:rPr b="0" i="0" lang="en-US" sz="1700" u="none" cap="none" strike="noStrike">
                <a:solidFill>
                  <a:srgbClr val="073763"/>
                </a:solidFill>
                <a:latin typeface="Calibri"/>
                <a:ea typeface="Calibri"/>
                <a:cs typeface="Calibri"/>
                <a:sym typeface="Calibri"/>
              </a:rPr>
              <a:t>Each time a is selected the uncertainty is presumably reduced</a:t>
            </a:r>
            <a:endParaRPr b="0" i="0" sz="1700" u="none" cap="none" strike="noStrike">
              <a:solidFill>
                <a:srgbClr val="073763"/>
              </a:solidFill>
              <a:latin typeface="Calibri"/>
              <a:ea typeface="Calibri"/>
              <a:cs typeface="Calibri"/>
              <a:sym typeface="Calibri"/>
            </a:endParaRPr>
          </a:p>
          <a:p>
            <a:pPr indent="-336550" lvl="0" marL="457200" marR="0" rtl="0" algn="l">
              <a:lnSpc>
                <a:spcPct val="100000"/>
              </a:lnSpc>
              <a:spcBef>
                <a:spcPts val="0"/>
              </a:spcBef>
              <a:spcAft>
                <a:spcPts val="0"/>
              </a:spcAft>
              <a:buClr>
                <a:srgbClr val="073763"/>
              </a:buClr>
              <a:buSzPts val="1700"/>
              <a:buFont typeface="Calibri"/>
              <a:buChar char="●"/>
            </a:pPr>
            <a:r>
              <a:rPr b="0" i="0" lang="en-US" sz="1700" u="none" cap="none" strike="noStrike">
                <a:solidFill>
                  <a:srgbClr val="073763"/>
                </a:solidFill>
                <a:latin typeface="Calibri"/>
                <a:ea typeface="Calibri"/>
                <a:cs typeface="Calibri"/>
                <a:sym typeface="Calibri"/>
              </a:rPr>
              <a:t>Each time an action other than a is selected, t increases but N</a:t>
            </a:r>
            <a:r>
              <a:rPr b="0" baseline="-25000" i="0" lang="en-US" sz="1700" u="none" cap="none" strike="noStrike">
                <a:solidFill>
                  <a:srgbClr val="073763"/>
                </a:solidFill>
                <a:latin typeface="Calibri"/>
                <a:ea typeface="Calibri"/>
                <a:cs typeface="Calibri"/>
                <a:sym typeface="Calibri"/>
              </a:rPr>
              <a:t>t</a:t>
            </a:r>
            <a:r>
              <a:rPr b="0" i="0" lang="en-US" sz="1700" u="none" cap="none" strike="noStrike">
                <a:solidFill>
                  <a:srgbClr val="073763"/>
                </a:solidFill>
                <a:latin typeface="Calibri"/>
                <a:ea typeface="Calibri"/>
                <a:cs typeface="Calibri"/>
                <a:sym typeface="Calibri"/>
              </a:rPr>
              <a:t>(a) does not; because t appears in the numerator, the uncertainty estimate increases.</a:t>
            </a:r>
            <a:endParaRPr b="0" i="0" sz="1700" u="none" cap="none" strike="noStrike">
              <a:solidFill>
                <a:srgbClr val="073763"/>
              </a:solidFill>
              <a:latin typeface="Calibri"/>
              <a:ea typeface="Calibri"/>
              <a:cs typeface="Calibri"/>
              <a:sym typeface="Calibri"/>
            </a:endParaRPr>
          </a:p>
          <a:p>
            <a:pPr indent="-336550" lvl="0" marL="457200" marR="0" rtl="0" algn="l">
              <a:lnSpc>
                <a:spcPct val="100000"/>
              </a:lnSpc>
              <a:spcBef>
                <a:spcPts val="0"/>
              </a:spcBef>
              <a:spcAft>
                <a:spcPts val="0"/>
              </a:spcAft>
              <a:buClr>
                <a:srgbClr val="134F5C"/>
              </a:buClr>
              <a:buSzPts val="1700"/>
              <a:buFont typeface="Calibri"/>
              <a:buChar char="●"/>
            </a:pPr>
            <a:r>
              <a:rPr b="0" i="0" lang="en-US" sz="1700" u="none" cap="none" strike="noStrike">
                <a:solidFill>
                  <a:srgbClr val="134F5C"/>
                </a:solidFill>
                <a:latin typeface="Calibri"/>
                <a:ea typeface="Calibri"/>
                <a:cs typeface="Calibri"/>
                <a:sym typeface="Calibri"/>
              </a:rPr>
              <a:t>Actions with lower value estimates, or that have already been selected frequently, will be selected with decreasing frequency over time</a:t>
            </a:r>
            <a:endParaRPr b="0" i="0" sz="1700" u="none" cap="none" strike="noStrike">
              <a:solidFill>
                <a:srgbClr val="134F5C"/>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24a90fbe9f0_0_414"/>
          <p:cNvSpPr txBox="1"/>
          <p:nvPr>
            <p:ph type="title"/>
          </p:nvPr>
        </p:nvSpPr>
        <p:spPr>
          <a:xfrm>
            <a:off x="838200" y="365126"/>
            <a:ext cx="10200000" cy="1027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800"/>
              <a:buNone/>
            </a:pPr>
            <a:r>
              <a:rPr lang="en-US" sz="3300"/>
              <a:t>Upper-Confidence-Bound Action Selection</a:t>
            </a:r>
            <a:endParaRPr b="1" sz="3000">
              <a:solidFill>
                <a:srgbClr val="274E13"/>
              </a:solidFill>
              <a:highlight>
                <a:srgbClr val="FFF2CC"/>
              </a:highlight>
            </a:endParaRPr>
          </a:p>
        </p:txBody>
      </p:sp>
      <p:pic>
        <p:nvPicPr>
          <p:cNvPr id="484" name="Google Shape;484;g24a90fbe9f0_0_414"/>
          <p:cNvPicPr preferRelativeResize="0"/>
          <p:nvPr/>
        </p:nvPicPr>
        <p:blipFill rotWithShape="1">
          <a:blip r:embed="rId3">
            <a:alphaModFix/>
          </a:blip>
          <a:srcRect b="0" l="0" r="0" t="0"/>
          <a:stretch/>
        </p:blipFill>
        <p:spPr>
          <a:xfrm>
            <a:off x="1379825" y="1557288"/>
            <a:ext cx="8751301" cy="4041275"/>
          </a:xfrm>
          <a:prstGeom prst="rect">
            <a:avLst/>
          </a:prstGeom>
          <a:noFill/>
          <a:ln>
            <a:noFill/>
          </a:ln>
        </p:spPr>
      </p:pic>
      <p:sp>
        <p:nvSpPr>
          <p:cNvPr id="485" name="Google Shape;485;g24a90fbe9f0_0_414"/>
          <p:cNvSpPr txBox="1"/>
          <p:nvPr/>
        </p:nvSpPr>
        <p:spPr>
          <a:xfrm>
            <a:off x="175350" y="5542900"/>
            <a:ext cx="106377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C343D"/>
                </a:solidFill>
                <a:latin typeface="Arial"/>
                <a:ea typeface="Arial"/>
                <a:cs typeface="Arial"/>
                <a:sym typeface="Arial"/>
              </a:rPr>
              <a:t>UCB often performs well, as shown here, but is more difficult than "-greedy to extend beyond bandits to the more general reinforcement learning settings</a:t>
            </a:r>
            <a:endParaRPr b="0" i="0" sz="1600" u="none" cap="none" strike="noStrike">
              <a:solidFill>
                <a:srgbClr val="0C343D"/>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31b9ad91ebe_0_0"/>
          <p:cNvSpPr txBox="1"/>
          <p:nvPr>
            <p:ph type="title"/>
          </p:nvPr>
        </p:nvSpPr>
        <p:spPr>
          <a:xfrm>
            <a:off x="838200" y="365125"/>
            <a:ext cx="10515600" cy="124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Policy-based algorithms </a:t>
            </a:r>
            <a:endParaRPr/>
          </a:p>
        </p:txBody>
      </p:sp>
      <p:sp>
        <p:nvSpPr>
          <p:cNvPr id="491" name="Google Shape;491;g31b9ad91ebe_0_0"/>
          <p:cNvSpPr txBox="1"/>
          <p:nvPr>
            <p:ph idx="1" type="body"/>
          </p:nvPr>
        </p:nvSpPr>
        <p:spPr>
          <a:xfrm>
            <a:off x="838200" y="1894114"/>
            <a:ext cx="10515600" cy="4180200"/>
          </a:xfrm>
          <a:prstGeom prst="rect">
            <a:avLst/>
          </a:prstGeom>
          <a:blipFill rotWithShape="1">
            <a:blip r:embed="rId3">
              <a:alphaModFix/>
            </a:blip>
            <a:stretch>
              <a:fillRect b="0" l="-1069" r="0" t="-2169"/>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pic>
        <p:nvPicPr>
          <p:cNvPr descr="Related image" id="492" name="Google Shape;492;g31b9ad91ebe_0_0"/>
          <p:cNvPicPr preferRelativeResize="0"/>
          <p:nvPr/>
        </p:nvPicPr>
        <p:blipFill rotWithShape="1">
          <a:blip r:embed="rId4">
            <a:alphaModFix/>
          </a:blip>
          <a:srcRect b="8029" l="0" r="0" t="0"/>
          <a:stretch/>
        </p:blipFill>
        <p:spPr>
          <a:xfrm>
            <a:off x="1216538" y="3079396"/>
            <a:ext cx="543776" cy="699208"/>
          </a:xfrm>
          <a:prstGeom prst="rect">
            <a:avLst/>
          </a:prstGeom>
          <a:noFill/>
          <a:ln>
            <a:noFill/>
          </a:ln>
        </p:spPr>
      </p:pic>
      <p:pic>
        <p:nvPicPr>
          <p:cNvPr descr="Related image" id="493" name="Google Shape;493;g31b9ad91ebe_0_0"/>
          <p:cNvPicPr preferRelativeResize="0"/>
          <p:nvPr/>
        </p:nvPicPr>
        <p:blipFill rotWithShape="1">
          <a:blip r:embed="rId4">
            <a:alphaModFix/>
          </a:blip>
          <a:srcRect b="8029" l="0" r="0" t="0"/>
          <a:stretch/>
        </p:blipFill>
        <p:spPr>
          <a:xfrm>
            <a:off x="838200" y="5375981"/>
            <a:ext cx="543776" cy="699208"/>
          </a:xfrm>
          <a:prstGeom prst="rect">
            <a:avLst/>
          </a:prstGeom>
          <a:noFill/>
          <a:ln>
            <a:noFill/>
          </a:ln>
        </p:spPr>
      </p:pic>
      <p:sp>
        <p:nvSpPr>
          <p:cNvPr id="494" name="Google Shape;494;g31b9ad91ebe_0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31b9ad91ebe_0_8"/>
          <p:cNvSpPr txBox="1"/>
          <p:nvPr>
            <p:ph type="title"/>
          </p:nvPr>
        </p:nvSpPr>
        <p:spPr>
          <a:xfrm>
            <a:off x="838200" y="365125"/>
            <a:ext cx="10515600" cy="124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Softmax function</a:t>
            </a:r>
            <a:endParaRPr/>
          </a:p>
        </p:txBody>
      </p:sp>
      <p:sp>
        <p:nvSpPr>
          <p:cNvPr id="500" name="Google Shape;500;g31b9ad91ebe_0_8"/>
          <p:cNvSpPr txBox="1"/>
          <p:nvPr>
            <p:ph idx="1" type="body"/>
          </p:nvPr>
        </p:nvSpPr>
        <p:spPr>
          <a:xfrm>
            <a:off x="838200" y="1894114"/>
            <a:ext cx="10515600" cy="4180200"/>
          </a:xfrm>
          <a:prstGeom prst="rect">
            <a:avLst/>
          </a:prstGeom>
          <a:blipFill rotWithShape="1">
            <a:blip r:embed="rId3">
              <a:alphaModFix/>
            </a:blip>
            <a:stretch>
              <a:fillRect b="0" l="-819" r="0" t="-2439"/>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sp>
        <p:nvSpPr>
          <p:cNvPr id="501" name="Google Shape;501;g31b9ad91ebe_0_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31b9ad91ebe_0_14"/>
          <p:cNvSpPr txBox="1"/>
          <p:nvPr>
            <p:ph type="title"/>
          </p:nvPr>
        </p:nvSpPr>
        <p:spPr>
          <a:xfrm>
            <a:off x="838200" y="365125"/>
            <a:ext cx="10515600" cy="124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Softmax function</a:t>
            </a:r>
            <a:endParaRPr/>
          </a:p>
        </p:txBody>
      </p:sp>
      <p:sp>
        <p:nvSpPr>
          <p:cNvPr id="507" name="Google Shape;507;g31b9ad91ebe_0_14"/>
          <p:cNvSpPr txBox="1"/>
          <p:nvPr>
            <p:ph idx="1" type="body"/>
          </p:nvPr>
        </p:nvSpPr>
        <p:spPr>
          <a:xfrm>
            <a:off x="838200" y="1894114"/>
            <a:ext cx="10515600" cy="4180200"/>
          </a:xfrm>
          <a:prstGeom prst="rect">
            <a:avLst/>
          </a:prstGeom>
          <a:blipFill rotWithShape="1">
            <a:blip r:embed="rId3">
              <a:alphaModFix/>
            </a:blip>
            <a:stretch>
              <a:fillRect b="0" l="-1059" r="0" t="-2329"/>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sp>
        <p:nvSpPr>
          <p:cNvPr id="508" name="Google Shape;508;g31b9ad91ebe_0_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31b9ad91ebe_0_20"/>
          <p:cNvSpPr txBox="1"/>
          <p:nvPr>
            <p:ph type="title"/>
          </p:nvPr>
        </p:nvSpPr>
        <p:spPr>
          <a:xfrm>
            <a:off x="838200" y="365125"/>
            <a:ext cx="10515600" cy="124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Gradient ascend</a:t>
            </a:r>
            <a:endParaRPr/>
          </a:p>
        </p:txBody>
      </p:sp>
      <p:sp>
        <p:nvSpPr>
          <p:cNvPr id="514" name="Google Shape;514;g31b9ad91ebe_0_20"/>
          <p:cNvSpPr txBox="1"/>
          <p:nvPr>
            <p:ph idx="1" type="body"/>
          </p:nvPr>
        </p:nvSpPr>
        <p:spPr>
          <a:xfrm>
            <a:off x="838200" y="1894114"/>
            <a:ext cx="10515600" cy="4180200"/>
          </a:xfrm>
          <a:prstGeom prst="rect">
            <a:avLst/>
          </a:prstGeom>
          <a:blipFill rotWithShape="1">
            <a:blip r:embed="rId3">
              <a:alphaModFix/>
            </a:blip>
            <a:stretch>
              <a:fillRect b="0" l="-1089" r="0" t="-4359"/>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sp>
        <p:nvSpPr>
          <p:cNvPr id="515" name="Google Shape;515;g31b9ad91ebe_0_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516" name="Google Shape;516;g31b9ad91ebe_0_20"/>
          <p:cNvSpPr/>
          <p:nvPr/>
        </p:nvSpPr>
        <p:spPr>
          <a:xfrm>
            <a:off x="6096000" y="1690688"/>
            <a:ext cx="1110000" cy="863700"/>
          </a:xfrm>
          <a:prstGeom prst="rect">
            <a:avLst/>
          </a:prstGeom>
          <a:no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7" name="Google Shape;517;g31b9ad91ebe_0_20"/>
          <p:cNvSpPr/>
          <p:nvPr/>
        </p:nvSpPr>
        <p:spPr>
          <a:xfrm>
            <a:off x="7205870" y="2459314"/>
            <a:ext cx="1110000" cy="863700"/>
          </a:xfrm>
          <a:prstGeom prst="rect">
            <a:avLst/>
          </a:prstGeom>
          <a:no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8" name="Google Shape;518;g31b9ad91ebe_0_20"/>
          <p:cNvSpPr txBox="1"/>
          <p:nvPr/>
        </p:nvSpPr>
        <p:spPr>
          <a:xfrm>
            <a:off x="7314849" y="1690688"/>
            <a:ext cx="4461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0070C0"/>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24a90fbe9f0_0_21"/>
          <p:cNvSpPr txBox="1"/>
          <p:nvPr>
            <p:ph type="title"/>
          </p:nvPr>
        </p:nvSpPr>
        <p:spPr>
          <a:xfrm>
            <a:off x="838200" y="365125"/>
            <a:ext cx="10515600" cy="124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a:t>K-armed Bandit Problem</a:t>
            </a:r>
            <a:endParaRPr/>
          </a:p>
        </p:txBody>
      </p:sp>
      <p:sp>
        <p:nvSpPr>
          <p:cNvPr id="194" name="Google Shape;194;g24a90fbe9f0_0_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195" name="Google Shape;195;g24a90fbe9f0_0_21"/>
          <p:cNvSpPr txBox="1"/>
          <p:nvPr>
            <p:ph idx="1" type="body"/>
          </p:nvPr>
        </p:nvSpPr>
        <p:spPr>
          <a:xfrm>
            <a:off x="838200" y="1678339"/>
            <a:ext cx="10515600" cy="41802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SzPts val="2800"/>
              <a:buNone/>
            </a:pPr>
            <a:r>
              <a:rPr b="1" lang="en-US" sz="2100">
                <a:solidFill>
                  <a:srgbClr val="A61C00"/>
                </a:solidFill>
              </a:rPr>
              <a:t>Problem</a:t>
            </a:r>
            <a:endParaRPr b="1" sz="2100">
              <a:solidFill>
                <a:srgbClr val="A61C00"/>
              </a:solidFill>
            </a:endParaRPr>
          </a:p>
          <a:p>
            <a:pPr indent="-361950" lvl="0" marL="457200" rtl="0" algn="just">
              <a:lnSpc>
                <a:spcPct val="115000"/>
              </a:lnSpc>
              <a:spcBef>
                <a:spcPts val="0"/>
              </a:spcBef>
              <a:spcAft>
                <a:spcPts val="0"/>
              </a:spcAft>
              <a:buSzPts val="2100"/>
              <a:buChar char="•"/>
            </a:pPr>
            <a:r>
              <a:rPr lang="en-US" sz="2100"/>
              <a:t>You are faced repeatedly with a choice among k different options, or actions</a:t>
            </a:r>
            <a:endParaRPr sz="2100"/>
          </a:p>
          <a:p>
            <a:pPr indent="-361950" lvl="0" marL="457200" rtl="0" algn="just">
              <a:lnSpc>
                <a:spcPct val="115000"/>
              </a:lnSpc>
              <a:spcBef>
                <a:spcPts val="0"/>
              </a:spcBef>
              <a:spcAft>
                <a:spcPts val="0"/>
              </a:spcAft>
              <a:buSzPts val="2100"/>
              <a:buChar char="•"/>
            </a:pPr>
            <a:r>
              <a:rPr lang="en-US" sz="2100"/>
              <a:t>After each choice of actions you receive a numerical reward</a:t>
            </a:r>
            <a:endParaRPr sz="2100"/>
          </a:p>
          <a:p>
            <a:pPr indent="-228600" lvl="1" marL="914400" rtl="0" algn="just">
              <a:lnSpc>
                <a:spcPct val="115000"/>
              </a:lnSpc>
              <a:spcBef>
                <a:spcPts val="0"/>
              </a:spcBef>
              <a:spcAft>
                <a:spcPts val="0"/>
              </a:spcAft>
              <a:buSzPts val="2100"/>
              <a:buNone/>
            </a:pPr>
            <a:r>
              <a:rPr lang="en-US" sz="2100"/>
              <a:t>Reward is chosen from a stationary probability distribution that depends on the selected action </a:t>
            </a:r>
            <a:endParaRPr sz="2100"/>
          </a:p>
          <a:p>
            <a:pPr indent="-361950" lvl="0" marL="457200" rtl="0" algn="just">
              <a:lnSpc>
                <a:spcPct val="115000"/>
              </a:lnSpc>
              <a:spcBef>
                <a:spcPts val="0"/>
              </a:spcBef>
              <a:spcAft>
                <a:spcPts val="0"/>
              </a:spcAft>
              <a:buSzPts val="2100"/>
              <a:buChar char="•"/>
            </a:pPr>
            <a:r>
              <a:rPr b="1" lang="en-US" sz="2100">
                <a:solidFill>
                  <a:srgbClr val="1155CC"/>
                </a:solidFill>
              </a:rPr>
              <a:t>Objective </a:t>
            </a:r>
            <a:r>
              <a:rPr lang="en-US" sz="2100"/>
              <a:t>: to </a:t>
            </a:r>
            <a:r>
              <a:rPr i="1" lang="en-US" sz="2100">
                <a:solidFill>
                  <a:srgbClr val="A64D79"/>
                </a:solidFill>
              </a:rPr>
              <a:t>maximize the expected total reward</a:t>
            </a:r>
            <a:r>
              <a:rPr lang="en-US" sz="2100"/>
              <a:t> </a:t>
            </a:r>
            <a:r>
              <a:rPr i="1" lang="en-US" sz="2100">
                <a:solidFill>
                  <a:srgbClr val="CC0000"/>
                </a:solidFill>
              </a:rPr>
              <a:t>over some time period</a:t>
            </a:r>
            <a:endParaRPr sz="2100"/>
          </a:p>
        </p:txBody>
      </p:sp>
      <p:pic>
        <p:nvPicPr>
          <p:cNvPr id="196" name="Google Shape;196;g24a90fbe9f0_0_21"/>
          <p:cNvPicPr preferRelativeResize="0"/>
          <p:nvPr/>
        </p:nvPicPr>
        <p:blipFill rotWithShape="1">
          <a:blip r:embed="rId3">
            <a:alphaModFix/>
          </a:blip>
          <a:srcRect b="0" l="0" r="0" t="0"/>
          <a:stretch/>
        </p:blipFill>
        <p:spPr>
          <a:xfrm>
            <a:off x="391570" y="4203000"/>
            <a:ext cx="7206851" cy="165737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31b9ad91ebe_0_29"/>
          <p:cNvSpPr txBox="1"/>
          <p:nvPr>
            <p:ph type="title"/>
          </p:nvPr>
        </p:nvSpPr>
        <p:spPr>
          <a:xfrm>
            <a:off x="838200" y="365125"/>
            <a:ext cx="10515600" cy="124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000"/>
              <a:buNone/>
            </a:pPr>
            <a:r>
              <a:rPr lang="en-US"/>
              <a:t>Update Rule</a:t>
            </a:r>
            <a:endParaRPr/>
          </a:p>
        </p:txBody>
      </p:sp>
      <p:sp>
        <p:nvSpPr>
          <p:cNvPr id="525" name="Google Shape;525;g31b9ad91ebe_0_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526" name="Google Shape;526;g31b9ad91ebe_0_29"/>
          <p:cNvSpPr/>
          <p:nvPr/>
        </p:nvSpPr>
        <p:spPr>
          <a:xfrm>
            <a:off x="169025" y="2997500"/>
            <a:ext cx="11111400" cy="12462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27" name="Google Shape;527;g31b9ad91ebe_0_29"/>
          <p:cNvSpPr txBox="1"/>
          <p:nvPr/>
        </p:nvSpPr>
        <p:spPr>
          <a:xfrm>
            <a:off x="318675" y="1759525"/>
            <a:ext cx="101028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Arial"/>
                <a:ea typeface="Arial"/>
                <a:cs typeface="Arial"/>
                <a:sym typeface="Arial"/>
              </a:rPr>
              <a:t>On each step, after selecting action A t and receiving the reward Rt , Update the action preferences :</a:t>
            </a:r>
            <a:endParaRPr b="0" i="0" sz="2500" u="none" cap="none" strike="noStrike">
              <a:solidFill>
                <a:srgbClr val="000000"/>
              </a:solidFill>
              <a:latin typeface="Arial"/>
              <a:ea typeface="Arial"/>
              <a:cs typeface="Arial"/>
              <a:sym typeface="Arial"/>
            </a:endParaRPr>
          </a:p>
        </p:txBody>
      </p:sp>
      <p:pic>
        <p:nvPicPr>
          <p:cNvPr id="528" name="Google Shape;528;g31b9ad91ebe_0_29"/>
          <p:cNvPicPr preferRelativeResize="0"/>
          <p:nvPr/>
        </p:nvPicPr>
        <p:blipFill rotWithShape="1">
          <a:blip r:embed="rId4">
            <a:alphaModFix/>
          </a:blip>
          <a:srcRect b="0" l="0" r="0" t="0"/>
          <a:stretch/>
        </p:blipFill>
        <p:spPr>
          <a:xfrm>
            <a:off x="401800" y="4936425"/>
            <a:ext cx="10353675" cy="1533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g31b9ad91ebe_0_3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pic>
        <p:nvPicPr>
          <p:cNvPr id="534" name="Google Shape;534;g31b9ad91ebe_0_38"/>
          <p:cNvPicPr preferRelativeResize="0"/>
          <p:nvPr/>
        </p:nvPicPr>
        <p:blipFill rotWithShape="1">
          <a:blip r:embed="rId3">
            <a:alphaModFix/>
          </a:blip>
          <a:srcRect b="0" l="0" r="0" t="0"/>
          <a:stretch/>
        </p:blipFill>
        <p:spPr>
          <a:xfrm>
            <a:off x="1870350" y="1517575"/>
            <a:ext cx="8305799" cy="483876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g31b9ad91ebe_0_43"/>
          <p:cNvSpPr txBox="1"/>
          <p:nvPr>
            <p:ph type="title"/>
          </p:nvPr>
        </p:nvSpPr>
        <p:spPr>
          <a:xfrm>
            <a:off x="838200" y="365125"/>
            <a:ext cx="10515600" cy="124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What did we learn? </a:t>
            </a:r>
            <a:endParaRPr/>
          </a:p>
        </p:txBody>
      </p:sp>
      <p:sp>
        <p:nvSpPr>
          <p:cNvPr id="540" name="Google Shape;540;g31b9ad91ebe_0_43"/>
          <p:cNvSpPr txBox="1"/>
          <p:nvPr>
            <p:ph idx="1" type="body"/>
          </p:nvPr>
        </p:nvSpPr>
        <p:spPr>
          <a:xfrm>
            <a:off x="838200" y="1894114"/>
            <a:ext cx="10515600" cy="41802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b="1" lang="en-US"/>
              <a:t>Problem</a:t>
            </a:r>
            <a:r>
              <a:rPr lang="en-US"/>
              <a:t>: choose the action that results in highest expected reward</a:t>
            </a:r>
            <a:endParaRPr/>
          </a:p>
          <a:p>
            <a:pPr indent="-228600" lvl="0" marL="228600" rtl="0" algn="l">
              <a:lnSpc>
                <a:spcPct val="90000"/>
              </a:lnSpc>
              <a:spcBef>
                <a:spcPts val="1000"/>
              </a:spcBef>
              <a:spcAft>
                <a:spcPts val="0"/>
              </a:spcAft>
              <a:buClr>
                <a:schemeClr val="dk1"/>
              </a:buClr>
              <a:buSzPts val="2800"/>
              <a:buChar char="•"/>
            </a:pPr>
            <a:r>
              <a:rPr b="1" lang="en-US"/>
              <a:t>Assumptions</a:t>
            </a:r>
            <a:r>
              <a:rPr lang="en-US"/>
              <a:t>: 1. actions’ expected reward is unknown, 2. we are confronted with the same problem over and over, 3. we are able to observe an action’s outcome once chosen</a:t>
            </a:r>
            <a:endParaRPr/>
          </a:p>
          <a:p>
            <a:pPr indent="-228600" lvl="0" marL="228600" rtl="0" algn="l">
              <a:lnSpc>
                <a:spcPct val="90000"/>
              </a:lnSpc>
              <a:spcBef>
                <a:spcPts val="1000"/>
              </a:spcBef>
              <a:spcAft>
                <a:spcPts val="0"/>
              </a:spcAft>
              <a:buClr>
                <a:schemeClr val="dk1"/>
              </a:buClr>
              <a:buSzPts val="2800"/>
              <a:buChar char="•"/>
            </a:pPr>
            <a:r>
              <a:rPr b="1" lang="en-US"/>
              <a:t>Approach</a:t>
            </a:r>
            <a:r>
              <a:rPr lang="en-US"/>
              <a:t>: learn the actions’ expected reward through exploration (value based) or learn a policy directly (policy based), exploit learnt knowledge to choose best action</a:t>
            </a:r>
            <a:endParaRPr/>
          </a:p>
          <a:p>
            <a:pPr indent="-228600" lvl="0" marL="228600" rtl="0" algn="l">
              <a:lnSpc>
                <a:spcPct val="90000"/>
              </a:lnSpc>
              <a:spcBef>
                <a:spcPts val="1000"/>
              </a:spcBef>
              <a:spcAft>
                <a:spcPts val="0"/>
              </a:spcAft>
              <a:buClr>
                <a:schemeClr val="dk1"/>
              </a:buClr>
              <a:buSzPts val="2800"/>
              <a:buChar char="•"/>
            </a:pPr>
            <a:r>
              <a:rPr b="1" lang="en-US"/>
              <a:t>Methods:</a:t>
            </a:r>
            <a:r>
              <a:rPr lang="en-US"/>
              <a:t> 1. greedy + initializing estimates optimistically, 2. epsilon-greedy, 3. Upper-Confidence-Bounds, 4. gradient ascend + soft-max </a:t>
            </a:r>
            <a:endParaRPr/>
          </a:p>
        </p:txBody>
      </p:sp>
      <p:sp>
        <p:nvSpPr>
          <p:cNvPr id="541" name="Google Shape;541;g31b9ad91ebe_0_4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31b9ad91ebe_0_49"/>
          <p:cNvSpPr txBox="1"/>
          <p:nvPr>
            <p:ph type="title"/>
          </p:nvPr>
        </p:nvSpPr>
        <p:spPr>
          <a:xfrm>
            <a:off x="838200" y="365125"/>
            <a:ext cx="10515600" cy="124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000"/>
              <a:buNone/>
            </a:pPr>
            <a:r>
              <a:rPr lang="en-US"/>
              <a:t>A different scenario</a:t>
            </a:r>
            <a:endParaRPr/>
          </a:p>
        </p:txBody>
      </p:sp>
      <p:sp>
        <p:nvSpPr>
          <p:cNvPr id="548" name="Google Shape;548;g31b9ad91ebe_0_4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549" name="Google Shape;549;g31b9ad91ebe_0_49"/>
          <p:cNvSpPr txBox="1"/>
          <p:nvPr>
            <p:ph idx="1" type="body"/>
          </p:nvPr>
        </p:nvSpPr>
        <p:spPr>
          <a:xfrm>
            <a:off x="838200" y="1894125"/>
            <a:ext cx="7051500" cy="4180200"/>
          </a:xfrm>
          <a:prstGeom prst="rect">
            <a:avLst/>
          </a:prstGeom>
          <a:noFill/>
          <a:ln>
            <a:noFill/>
          </a:ln>
        </p:spPr>
        <p:txBody>
          <a:bodyPr anchorCtr="0" anchor="t" bIns="45700" lIns="91425" spcFirstLastPara="1" rIns="91425" wrap="square" tIns="45700">
            <a:normAutofit/>
          </a:bodyPr>
          <a:lstStyle/>
          <a:p>
            <a:pPr indent="-406400" lvl="0" marL="457200" rtl="0" algn="l">
              <a:lnSpc>
                <a:spcPct val="100000"/>
              </a:lnSpc>
              <a:spcBef>
                <a:spcPts val="1000"/>
              </a:spcBef>
              <a:spcAft>
                <a:spcPts val="0"/>
              </a:spcAft>
              <a:buSzPts val="2800"/>
              <a:buChar char="●"/>
            </a:pPr>
            <a:r>
              <a:rPr lang="en-US"/>
              <a:t>Associative vs. Non-associative tasks ? </a:t>
            </a:r>
            <a:endParaRPr/>
          </a:p>
          <a:p>
            <a:pPr indent="-406400" lvl="0" marL="457200" rtl="0" algn="l">
              <a:lnSpc>
                <a:spcPct val="100000"/>
              </a:lnSpc>
              <a:spcBef>
                <a:spcPts val="0"/>
              </a:spcBef>
              <a:spcAft>
                <a:spcPts val="0"/>
              </a:spcAft>
              <a:buSzPts val="2800"/>
              <a:buChar char="●"/>
            </a:pPr>
            <a:r>
              <a:rPr lang="en-US" u="sng">
                <a:solidFill>
                  <a:srgbClr val="85200C"/>
                </a:solidFill>
              </a:rPr>
              <a:t>Policy</a:t>
            </a:r>
            <a:r>
              <a:rPr lang="en-US"/>
              <a:t>: A mapping from situations to the actions that are best in those situations</a:t>
            </a:r>
            <a:endParaRPr/>
          </a:p>
          <a:p>
            <a:pPr indent="-406400" lvl="0" marL="457200" rtl="0" algn="l">
              <a:lnSpc>
                <a:spcPct val="100000"/>
              </a:lnSpc>
              <a:spcBef>
                <a:spcPts val="0"/>
              </a:spcBef>
              <a:spcAft>
                <a:spcPts val="0"/>
              </a:spcAft>
              <a:buSzPts val="2800"/>
              <a:buChar char="●"/>
            </a:pPr>
            <a:r>
              <a:rPr lang="en-US"/>
              <a:t>(</a:t>
            </a:r>
            <a:r>
              <a:rPr lang="en-US">
                <a:highlight>
                  <a:srgbClr val="FFE599"/>
                </a:highlight>
              </a:rPr>
              <a:t>discuss</a:t>
            </a:r>
            <a:r>
              <a:rPr lang="en-US"/>
              <a:t>) How do we extend the solution for non-associative task to an associative task?</a:t>
            </a:r>
            <a:endParaRPr/>
          </a:p>
          <a:p>
            <a:pPr indent="-355600" lvl="1" marL="914400" rtl="0" algn="l">
              <a:lnSpc>
                <a:spcPct val="90000"/>
              </a:lnSpc>
              <a:spcBef>
                <a:spcPts val="0"/>
              </a:spcBef>
              <a:spcAft>
                <a:spcPts val="0"/>
              </a:spcAft>
              <a:buSzPts val="2000"/>
              <a:buChar char="○"/>
            </a:pPr>
            <a:r>
              <a:rPr b="1" lang="en-US">
                <a:solidFill>
                  <a:schemeClr val="dk1"/>
                </a:solidFill>
                <a:highlight>
                  <a:srgbClr val="F4CCCC"/>
                </a:highlight>
              </a:rPr>
              <a:t>Approach</a:t>
            </a:r>
            <a:r>
              <a:rPr lang="en-US">
                <a:solidFill>
                  <a:schemeClr val="dk1"/>
                </a:solidFill>
              </a:rPr>
              <a:t>: Extend the solutions to non-stationary task to non-associative tasks</a:t>
            </a:r>
            <a:endParaRPr>
              <a:solidFill>
                <a:schemeClr val="dk1"/>
              </a:solidFill>
            </a:endParaRPr>
          </a:p>
          <a:p>
            <a:pPr indent="-342900" lvl="2" marL="1371600" rtl="0" algn="l">
              <a:lnSpc>
                <a:spcPct val="90000"/>
              </a:lnSpc>
              <a:spcBef>
                <a:spcPts val="0"/>
              </a:spcBef>
              <a:spcAft>
                <a:spcPts val="0"/>
              </a:spcAft>
              <a:buSzPts val="1800"/>
              <a:buChar char="■"/>
            </a:pPr>
            <a:r>
              <a:rPr lang="en-US"/>
              <a:t> Works, if the true action values changes slowly </a:t>
            </a:r>
            <a:endParaRPr/>
          </a:p>
          <a:p>
            <a:pPr indent="-355600" lvl="1" marL="914400" rtl="0" algn="l">
              <a:lnSpc>
                <a:spcPct val="90000"/>
              </a:lnSpc>
              <a:spcBef>
                <a:spcPts val="0"/>
              </a:spcBef>
              <a:spcAft>
                <a:spcPts val="0"/>
              </a:spcAft>
              <a:buClr>
                <a:schemeClr val="dk1"/>
              </a:buClr>
              <a:buSzPts val="2000"/>
              <a:buChar char="○"/>
            </a:pPr>
            <a:r>
              <a:rPr lang="en-US">
                <a:solidFill>
                  <a:schemeClr val="dk1"/>
                </a:solidFill>
              </a:rPr>
              <a:t>What if the context switching between the situations are made explicit? </a:t>
            </a:r>
            <a:endParaRPr>
              <a:solidFill>
                <a:schemeClr val="dk1"/>
              </a:solidFill>
            </a:endParaRPr>
          </a:p>
          <a:p>
            <a:pPr indent="-342900" lvl="2" marL="1371600" rtl="0" algn="l">
              <a:lnSpc>
                <a:spcPct val="90000"/>
              </a:lnSpc>
              <a:spcBef>
                <a:spcPts val="0"/>
              </a:spcBef>
              <a:spcAft>
                <a:spcPts val="0"/>
              </a:spcAft>
              <a:buClr>
                <a:schemeClr val="dk1"/>
              </a:buClr>
              <a:buSzPts val="1800"/>
              <a:buChar char="■"/>
            </a:pPr>
            <a:r>
              <a:rPr lang="en-US">
                <a:solidFill>
                  <a:schemeClr val="dk1"/>
                </a:solidFill>
              </a:rPr>
              <a:t>How? </a:t>
            </a:r>
            <a:endParaRPr>
              <a:solidFill>
                <a:schemeClr val="dk1"/>
              </a:solidFill>
            </a:endParaRPr>
          </a:p>
          <a:p>
            <a:pPr indent="-342900" lvl="2" marL="1371600" rtl="0" algn="l">
              <a:lnSpc>
                <a:spcPct val="90000"/>
              </a:lnSpc>
              <a:spcBef>
                <a:spcPts val="0"/>
              </a:spcBef>
              <a:spcAft>
                <a:spcPts val="0"/>
              </a:spcAft>
              <a:buClr>
                <a:schemeClr val="dk1"/>
              </a:buClr>
              <a:buSzPts val="1800"/>
              <a:buChar char="■"/>
            </a:pPr>
            <a:r>
              <a:rPr lang="en-US">
                <a:solidFill>
                  <a:schemeClr val="dk1"/>
                </a:solidFill>
              </a:rPr>
              <a:t>Need Special approaches !!!</a:t>
            </a:r>
            <a:endParaRPr>
              <a:solidFill>
                <a:schemeClr val="dk1"/>
              </a:solidFill>
            </a:endParaRPr>
          </a:p>
        </p:txBody>
      </p:sp>
      <p:pic>
        <p:nvPicPr>
          <p:cNvPr id="550" name="Google Shape;550;g31b9ad91ebe_0_49"/>
          <p:cNvPicPr preferRelativeResize="0"/>
          <p:nvPr/>
        </p:nvPicPr>
        <p:blipFill rotWithShape="1">
          <a:blip r:embed="rId3">
            <a:alphaModFix/>
          </a:blip>
          <a:srcRect b="0" l="0" r="0" t="0"/>
          <a:stretch/>
        </p:blipFill>
        <p:spPr>
          <a:xfrm>
            <a:off x="8098350" y="3532250"/>
            <a:ext cx="3767700" cy="2824102"/>
          </a:xfrm>
          <a:prstGeom prst="rect">
            <a:avLst/>
          </a:prstGeom>
          <a:noFill/>
          <a:ln>
            <a:noFill/>
          </a:ln>
        </p:spPr>
      </p:pic>
      <p:pic>
        <p:nvPicPr>
          <p:cNvPr id="551" name="Google Shape;551;g31b9ad91ebe_0_49"/>
          <p:cNvPicPr preferRelativeResize="0"/>
          <p:nvPr/>
        </p:nvPicPr>
        <p:blipFill rotWithShape="1">
          <a:blip r:embed="rId4">
            <a:alphaModFix/>
          </a:blip>
          <a:srcRect b="0" l="0" r="0" t="0"/>
          <a:stretch/>
        </p:blipFill>
        <p:spPr>
          <a:xfrm>
            <a:off x="8768575" y="1008175"/>
            <a:ext cx="2076400" cy="19413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g24bfade7e8f_0_16"/>
          <p:cNvSpPr txBox="1"/>
          <p:nvPr>
            <p:ph type="title"/>
          </p:nvPr>
        </p:nvSpPr>
        <p:spPr>
          <a:xfrm>
            <a:off x="838200" y="1052075"/>
            <a:ext cx="10515600" cy="559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2700">
                <a:solidFill>
                  <a:srgbClr val="4C1130"/>
                </a:solidFill>
                <a:latin typeface="Comfortaa"/>
                <a:ea typeface="Comfortaa"/>
                <a:cs typeface="Comfortaa"/>
                <a:sym typeface="Comfortaa"/>
              </a:rPr>
              <a:t>Required Readings</a:t>
            </a:r>
            <a:endParaRPr sz="2700">
              <a:solidFill>
                <a:srgbClr val="4C1130"/>
              </a:solidFill>
              <a:latin typeface="Comfortaa"/>
              <a:ea typeface="Comfortaa"/>
              <a:cs typeface="Comfortaa"/>
              <a:sym typeface="Comfortaa"/>
            </a:endParaRPr>
          </a:p>
        </p:txBody>
      </p:sp>
      <p:sp>
        <p:nvSpPr>
          <p:cNvPr id="557" name="Google Shape;557;g24bfade7e8f_0_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558" name="Google Shape;558;g24bfade7e8f_0_16"/>
          <p:cNvSpPr txBox="1"/>
          <p:nvPr>
            <p:ph idx="1" type="body"/>
          </p:nvPr>
        </p:nvSpPr>
        <p:spPr>
          <a:xfrm>
            <a:off x="838200" y="1894128"/>
            <a:ext cx="10515600" cy="3501600"/>
          </a:xfrm>
          <a:prstGeom prst="rect">
            <a:avLst/>
          </a:prstGeom>
          <a:noFill/>
          <a:ln>
            <a:noFill/>
          </a:ln>
        </p:spPr>
        <p:txBody>
          <a:bodyPr anchorCtr="0" anchor="t" bIns="45700" lIns="91425" spcFirstLastPara="1" rIns="91425" wrap="square" tIns="45700">
            <a:normAutofit/>
          </a:bodyPr>
          <a:lstStyle/>
          <a:p>
            <a:pPr indent="-355600" lvl="0" marL="457200" rtl="0" algn="l">
              <a:lnSpc>
                <a:spcPct val="100000"/>
              </a:lnSpc>
              <a:spcBef>
                <a:spcPts val="1000"/>
              </a:spcBef>
              <a:spcAft>
                <a:spcPts val="0"/>
              </a:spcAft>
              <a:buClr>
                <a:srgbClr val="1C4587"/>
              </a:buClr>
              <a:buSzPts val="2000"/>
              <a:buFont typeface="Comfortaa"/>
              <a:buAutoNum type="arabicPeriod"/>
            </a:pPr>
            <a:r>
              <a:rPr lang="en-US" sz="2000">
                <a:solidFill>
                  <a:srgbClr val="1C4587"/>
                </a:solidFill>
                <a:latin typeface="Comfortaa"/>
                <a:ea typeface="Comfortaa"/>
                <a:cs typeface="Comfortaa"/>
                <a:sym typeface="Comfortaa"/>
              </a:rPr>
              <a:t>Chapter-2 of Introduction to Reinforcement Learning,2</a:t>
            </a:r>
            <a:r>
              <a:rPr baseline="30000" lang="en-US" sz="2000">
                <a:solidFill>
                  <a:srgbClr val="1C4587"/>
                </a:solidFill>
                <a:latin typeface="Comfortaa"/>
                <a:ea typeface="Comfortaa"/>
                <a:cs typeface="Comfortaa"/>
                <a:sym typeface="Comfortaa"/>
              </a:rPr>
              <a:t>nd</a:t>
            </a:r>
            <a:r>
              <a:rPr lang="en-US" sz="2000">
                <a:solidFill>
                  <a:srgbClr val="1C4587"/>
                </a:solidFill>
                <a:latin typeface="Comfortaa"/>
                <a:ea typeface="Comfortaa"/>
                <a:cs typeface="Comfortaa"/>
                <a:sym typeface="Comfortaa"/>
              </a:rPr>
              <a:t> Ed.,  Sutton &amp; Barto</a:t>
            </a:r>
            <a:endParaRPr sz="2000">
              <a:solidFill>
                <a:srgbClr val="1C4587"/>
              </a:solidFill>
              <a:latin typeface="Comfortaa"/>
              <a:ea typeface="Comfortaa"/>
              <a:cs typeface="Comfortaa"/>
              <a:sym typeface="Comfortaa"/>
            </a:endParaRPr>
          </a:p>
          <a:p>
            <a:pPr indent="-355600" lvl="0" marL="457200" rtl="0" algn="l">
              <a:lnSpc>
                <a:spcPct val="100000"/>
              </a:lnSpc>
              <a:spcBef>
                <a:spcPts val="1000"/>
              </a:spcBef>
              <a:spcAft>
                <a:spcPts val="0"/>
              </a:spcAft>
              <a:buClr>
                <a:srgbClr val="1C4587"/>
              </a:buClr>
              <a:buSzPts val="2000"/>
              <a:buFont typeface="Comfortaa"/>
              <a:buAutoNum type="arabicPeriod"/>
            </a:pPr>
            <a:r>
              <a:rPr lang="en-US" sz="2000" u="sng">
                <a:solidFill>
                  <a:schemeClr val="hlink"/>
                </a:solidFill>
                <a:latin typeface="Comfortaa"/>
                <a:ea typeface="Comfortaa"/>
                <a:cs typeface="Comfortaa"/>
                <a:sym typeface="Comfortaa"/>
                <a:hlinkClick r:id="rId3"/>
              </a:rPr>
              <a:t>A Survey on Practical Applications of Multi-Armed and Contextual Bandits</a:t>
            </a:r>
            <a:r>
              <a:rPr lang="en-US" sz="2000">
                <a:solidFill>
                  <a:srgbClr val="1C4587"/>
                </a:solidFill>
                <a:latin typeface="Comfortaa"/>
                <a:ea typeface="Comfortaa"/>
                <a:cs typeface="Comfortaa"/>
                <a:sym typeface="Comfortaa"/>
              </a:rPr>
              <a:t>, Djallel Bouneffouf , Irina Rish [</a:t>
            </a:r>
            <a:r>
              <a:rPr lang="en-US" sz="2000" u="sng">
                <a:solidFill>
                  <a:schemeClr val="hlink"/>
                </a:solidFill>
                <a:latin typeface="Comfortaa"/>
                <a:ea typeface="Comfortaa"/>
                <a:cs typeface="Comfortaa"/>
                <a:sym typeface="Comfortaa"/>
                <a:hlinkClick r:id="rId4"/>
              </a:rPr>
              <a:t>https://arxiv.org/pdf/1904.10040.pdf</a:t>
            </a:r>
            <a:r>
              <a:rPr lang="en-US" sz="2000">
                <a:solidFill>
                  <a:srgbClr val="1C4587"/>
                </a:solidFill>
                <a:latin typeface="Comfortaa"/>
                <a:ea typeface="Comfortaa"/>
                <a:cs typeface="Comfortaa"/>
                <a:sym typeface="Comfortaa"/>
              </a:rPr>
              <a:t>] </a:t>
            </a:r>
            <a:endParaRPr sz="2000">
              <a:solidFill>
                <a:srgbClr val="1C4587"/>
              </a:solidFill>
              <a:latin typeface="Comfortaa"/>
              <a:ea typeface="Comfortaa"/>
              <a:cs typeface="Comfortaa"/>
              <a:sym typeface="Comforta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24a90fbe9f0_0_573"/>
          <p:cNvSpPr txBox="1"/>
          <p:nvPr>
            <p:ph type="title"/>
          </p:nvPr>
        </p:nvSpPr>
        <p:spPr>
          <a:xfrm>
            <a:off x="4657724" y="2809875"/>
            <a:ext cx="6696000" cy="1909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800"/>
              <a:buNone/>
            </a:pPr>
            <a:r>
              <a:rPr lang="en-US" sz="3600"/>
              <a:t>Thank you !</a:t>
            </a:r>
            <a:endParaRPr sz="3600"/>
          </a:p>
        </p:txBody>
      </p:sp>
      <p:sp>
        <p:nvSpPr>
          <p:cNvPr id="565" name="Google Shape;565;g24a90fbe9f0_0_573"/>
          <p:cNvSpPr txBox="1"/>
          <p:nvPr>
            <p:ph idx="1" type="subTitle"/>
          </p:nvPr>
        </p:nvSpPr>
        <p:spPr>
          <a:xfrm>
            <a:off x="4657725" y="5028803"/>
            <a:ext cx="6696000" cy="365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1000"/>
              </a:spcBef>
              <a:spcAft>
                <a:spcPts val="0"/>
              </a:spcAft>
              <a:buSzPts val="1600"/>
              <a:buNone/>
            </a:pPr>
            <a:r>
              <a:t/>
            </a:r>
            <a:endParaRPr/>
          </a:p>
        </p:txBody>
      </p:sp>
      <p:sp>
        <p:nvSpPr>
          <p:cNvPr id="566" name="Google Shape;566;g24a90fbe9f0_0_573"/>
          <p:cNvSpPr txBox="1"/>
          <p:nvPr>
            <p:ph idx="12" type="sldNum"/>
          </p:nvPr>
        </p:nvSpPr>
        <p:spPr>
          <a:xfrm>
            <a:off x="9658350" y="6356350"/>
            <a:ext cx="1695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24a90fbe9f0_0_29"/>
          <p:cNvSpPr txBox="1"/>
          <p:nvPr>
            <p:ph type="title"/>
          </p:nvPr>
        </p:nvSpPr>
        <p:spPr>
          <a:xfrm>
            <a:off x="838200" y="365125"/>
            <a:ext cx="10515600" cy="124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a:t>K-armed Bandit Problem</a:t>
            </a:r>
            <a:endParaRPr/>
          </a:p>
        </p:txBody>
      </p:sp>
      <p:sp>
        <p:nvSpPr>
          <p:cNvPr id="202" name="Google Shape;202;g24a90fbe9f0_0_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203" name="Google Shape;203;g24a90fbe9f0_0_29"/>
          <p:cNvSpPr txBox="1"/>
          <p:nvPr>
            <p:ph idx="1" type="body"/>
          </p:nvPr>
        </p:nvSpPr>
        <p:spPr>
          <a:xfrm>
            <a:off x="838200" y="1678339"/>
            <a:ext cx="10515600" cy="41802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SzPts val="2800"/>
              <a:buNone/>
            </a:pPr>
            <a:r>
              <a:rPr b="1" lang="en-US" sz="2100">
                <a:solidFill>
                  <a:srgbClr val="A61C00"/>
                </a:solidFill>
              </a:rPr>
              <a:t>Problem</a:t>
            </a:r>
            <a:endParaRPr b="1" sz="2100">
              <a:solidFill>
                <a:srgbClr val="A61C00"/>
              </a:solidFill>
            </a:endParaRPr>
          </a:p>
          <a:p>
            <a:pPr indent="-361950" lvl="0" marL="457200" rtl="0" algn="just">
              <a:lnSpc>
                <a:spcPct val="115000"/>
              </a:lnSpc>
              <a:spcBef>
                <a:spcPts val="0"/>
              </a:spcBef>
              <a:spcAft>
                <a:spcPts val="0"/>
              </a:spcAft>
              <a:buSzPts val="2100"/>
              <a:buChar char="•"/>
            </a:pPr>
            <a:r>
              <a:rPr lang="en-US" sz="2100"/>
              <a:t>You are faced repeatedly with a choice among k different options, or actions</a:t>
            </a:r>
            <a:endParaRPr sz="2100"/>
          </a:p>
          <a:p>
            <a:pPr indent="-361950" lvl="0" marL="457200" rtl="0" algn="just">
              <a:lnSpc>
                <a:spcPct val="115000"/>
              </a:lnSpc>
              <a:spcBef>
                <a:spcPts val="0"/>
              </a:spcBef>
              <a:spcAft>
                <a:spcPts val="0"/>
              </a:spcAft>
              <a:buSzPts val="2100"/>
              <a:buChar char="•"/>
            </a:pPr>
            <a:r>
              <a:rPr lang="en-US" sz="2100"/>
              <a:t>After each choice of actions you receive a numerical reward</a:t>
            </a:r>
            <a:endParaRPr sz="2100"/>
          </a:p>
          <a:p>
            <a:pPr indent="-228600" lvl="1" marL="914400" rtl="0" algn="just">
              <a:lnSpc>
                <a:spcPct val="115000"/>
              </a:lnSpc>
              <a:spcBef>
                <a:spcPts val="0"/>
              </a:spcBef>
              <a:spcAft>
                <a:spcPts val="0"/>
              </a:spcAft>
              <a:buSzPts val="2100"/>
              <a:buNone/>
            </a:pPr>
            <a:r>
              <a:rPr lang="en-US" sz="2100"/>
              <a:t>Reward is chosen from a stationary probability distribution that depends on the selected action </a:t>
            </a:r>
            <a:endParaRPr sz="2100"/>
          </a:p>
          <a:p>
            <a:pPr indent="-361950" lvl="0" marL="457200" rtl="0" algn="just">
              <a:lnSpc>
                <a:spcPct val="115000"/>
              </a:lnSpc>
              <a:spcBef>
                <a:spcPts val="0"/>
              </a:spcBef>
              <a:spcAft>
                <a:spcPts val="0"/>
              </a:spcAft>
              <a:buSzPts val="2100"/>
              <a:buChar char="•"/>
            </a:pPr>
            <a:r>
              <a:rPr b="1" lang="en-US" sz="2100">
                <a:solidFill>
                  <a:srgbClr val="1155CC"/>
                </a:solidFill>
              </a:rPr>
              <a:t>Objective </a:t>
            </a:r>
            <a:r>
              <a:rPr lang="en-US" sz="2100"/>
              <a:t>: to </a:t>
            </a:r>
            <a:r>
              <a:rPr i="1" lang="en-US" sz="2100">
                <a:solidFill>
                  <a:srgbClr val="A64D79"/>
                </a:solidFill>
              </a:rPr>
              <a:t>maximize the expected total reward</a:t>
            </a:r>
            <a:r>
              <a:rPr lang="en-US" sz="2100"/>
              <a:t> </a:t>
            </a:r>
            <a:r>
              <a:rPr i="1" lang="en-US" sz="2100">
                <a:solidFill>
                  <a:srgbClr val="CC0000"/>
                </a:solidFill>
              </a:rPr>
              <a:t>over some time period</a:t>
            </a:r>
            <a:endParaRPr sz="2100"/>
          </a:p>
        </p:txBody>
      </p:sp>
      <p:pic>
        <p:nvPicPr>
          <p:cNvPr id="204" name="Google Shape;204;g24a90fbe9f0_0_29"/>
          <p:cNvPicPr preferRelativeResize="0"/>
          <p:nvPr/>
        </p:nvPicPr>
        <p:blipFill rotWithShape="1">
          <a:blip r:embed="rId3">
            <a:alphaModFix/>
          </a:blip>
          <a:srcRect b="0" l="0" r="0" t="0"/>
          <a:stretch/>
        </p:blipFill>
        <p:spPr>
          <a:xfrm>
            <a:off x="391570" y="4203000"/>
            <a:ext cx="7206851" cy="1657371"/>
          </a:xfrm>
          <a:prstGeom prst="rect">
            <a:avLst/>
          </a:prstGeom>
          <a:noFill/>
          <a:ln>
            <a:noFill/>
          </a:ln>
        </p:spPr>
      </p:pic>
      <p:sp>
        <p:nvSpPr>
          <p:cNvPr id="205" name="Google Shape;205;g24a90fbe9f0_0_29"/>
          <p:cNvSpPr txBox="1"/>
          <p:nvPr/>
        </p:nvSpPr>
        <p:spPr>
          <a:xfrm>
            <a:off x="7598425" y="4203000"/>
            <a:ext cx="43812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sng" cap="none" strike="noStrike">
                <a:solidFill>
                  <a:srgbClr val="741B47"/>
                </a:solidFill>
                <a:latin typeface="Calibri"/>
                <a:ea typeface="Calibri"/>
                <a:cs typeface="Calibri"/>
                <a:sym typeface="Calibri"/>
              </a:rPr>
              <a:t>Strategy</a:t>
            </a:r>
            <a:r>
              <a:rPr b="0" i="0" lang="en-US" sz="2300" u="none" cap="none" strike="noStrike">
                <a:solidFill>
                  <a:srgbClr val="000000"/>
                </a:solidFill>
                <a:latin typeface="Calibri"/>
                <a:ea typeface="Calibri"/>
                <a:cs typeface="Calibri"/>
                <a:sym typeface="Calibri"/>
              </a:rPr>
              <a:t>:</a:t>
            </a:r>
            <a:endParaRPr b="0" i="0" sz="23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Identify the best lever(s)</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Keep pulling the identified ones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rPr b="0" i="0" lang="en-US" sz="2300" u="sng" cap="none" strike="noStrike">
                <a:solidFill>
                  <a:srgbClr val="741B47"/>
                </a:solidFill>
                <a:latin typeface="Calibri"/>
                <a:ea typeface="Calibri"/>
                <a:cs typeface="Calibri"/>
                <a:sym typeface="Calibri"/>
              </a:rPr>
              <a:t>Questions</a:t>
            </a:r>
            <a:r>
              <a:rPr b="0" i="0" lang="en-US" sz="2300" u="none" cap="none" strike="noStrike">
                <a:solidFill>
                  <a:schemeClr val="dk1"/>
                </a:solidFill>
                <a:latin typeface="Calibri"/>
                <a:ea typeface="Calibri"/>
                <a:cs typeface="Calibri"/>
                <a:sym typeface="Calibri"/>
              </a:rPr>
              <a:t>:</a:t>
            </a:r>
            <a:endParaRPr b="0" i="0" sz="23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How do we define the </a:t>
            </a:r>
            <a:r>
              <a:rPr b="0" i="1" lang="en-US" sz="2000" u="none" cap="none" strike="noStrike">
                <a:solidFill>
                  <a:schemeClr val="dk1"/>
                </a:solidFill>
                <a:highlight>
                  <a:srgbClr val="F1C232"/>
                </a:highlight>
                <a:latin typeface="Calibri"/>
                <a:ea typeface="Calibri"/>
                <a:cs typeface="Calibri"/>
                <a:sym typeface="Calibri"/>
              </a:rPr>
              <a:t>best one</a:t>
            </a:r>
            <a:r>
              <a:rPr b="0" i="0" lang="en-US" sz="2000" u="none" cap="none" strike="noStrike">
                <a:solidFill>
                  <a:schemeClr val="dk1"/>
                </a:solidFill>
                <a:latin typeface="Calibri"/>
                <a:ea typeface="Calibri"/>
                <a:cs typeface="Calibri"/>
                <a:sym typeface="Calibri"/>
              </a:rPr>
              <a:t>s?</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What are the best levers? </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24a90fbe9f0_0_38"/>
          <p:cNvSpPr txBox="1"/>
          <p:nvPr>
            <p:ph type="title"/>
          </p:nvPr>
        </p:nvSpPr>
        <p:spPr>
          <a:xfrm>
            <a:off x="838200" y="365125"/>
            <a:ext cx="10515600" cy="124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a:t>K-armed Bandit Problem</a:t>
            </a:r>
            <a:endParaRPr/>
          </a:p>
        </p:txBody>
      </p:sp>
      <p:sp>
        <p:nvSpPr>
          <p:cNvPr id="211" name="Google Shape;211;g24a90fbe9f0_0_3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212" name="Google Shape;212;g24a90fbe9f0_0_38"/>
          <p:cNvSpPr txBox="1"/>
          <p:nvPr>
            <p:ph idx="1" type="body"/>
          </p:nvPr>
        </p:nvSpPr>
        <p:spPr>
          <a:xfrm>
            <a:off x="838200" y="1678339"/>
            <a:ext cx="10515600" cy="41802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SzPts val="2800"/>
              <a:buNone/>
            </a:pPr>
            <a:r>
              <a:rPr b="1" lang="en-US" sz="2100">
                <a:solidFill>
                  <a:srgbClr val="A61C00"/>
                </a:solidFill>
              </a:rPr>
              <a:t>Problem</a:t>
            </a:r>
            <a:endParaRPr b="1" sz="2100">
              <a:solidFill>
                <a:srgbClr val="A61C00"/>
              </a:solidFill>
            </a:endParaRPr>
          </a:p>
          <a:p>
            <a:pPr indent="-361950" lvl="0" marL="457200" rtl="0" algn="just">
              <a:lnSpc>
                <a:spcPct val="115000"/>
              </a:lnSpc>
              <a:spcBef>
                <a:spcPts val="0"/>
              </a:spcBef>
              <a:spcAft>
                <a:spcPts val="0"/>
              </a:spcAft>
              <a:buSzPts val="2100"/>
              <a:buChar char="•"/>
            </a:pPr>
            <a:r>
              <a:rPr lang="en-US" sz="2100"/>
              <a:t>You are faced repeatedly with a choice among k different options, or actions</a:t>
            </a:r>
            <a:endParaRPr sz="2100"/>
          </a:p>
          <a:p>
            <a:pPr indent="-361950" lvl="0" marL="457200" rtl="0" algn="just">
              <a:lnSpc>
                <a:spcPct val="115000"/>
              </a:lnSpc>
              <a:spcBef>
                <a:spcPts val="0"/>
              </a:spcBef>
              <a:spcAft>
                <a:spcPts val="0"/>
              </a:spcAft>
              <a:buSzPts val="2100"/>
              <a:buChar char="•"/>
            </a:pPr>
            <a:r>
              <a:rPr lang="en-US" sz="2100"/>
              <a:t>After each choice of actions you receive a numerical reward</a:t>
            </a:r>
            <a:endParaRPr sz="2100"/>
          </a:p>
          <a:p>
            <a:pPr indent="-228600" lvl="1" marL="914400" rtl="0" algn="just">
              <a:lnSpc>
                <a:spcPct val="115000"/>
              </a:lnSpc>
              <a:spcBef>
                <a:spcPts val="0"/>
              </a:spcBef>
              <a:spcAft>
                <a:spcPts val="0"/>
              </a:spcAft>
              <a:buSzPts val="2100"/>
              <a:buNone/>
            </a:pPr>
            <a:r>
              <a:rPr lang="en-US" sz="2100"/>
              <a:t>Reward is chosen from a stationary probability distribution that depends on the selected action </a:t>
            </a:r>
            <a:endParaRPr sz="2100"/>
          </a:p>
          <a:p>
            <a:pPr indent="-361950" lvl="0" marL="457200" rtl="0" algn="just">
              <a:lnSpc>
                <a:spcPct val="115000"/>
              </a:lnSpc>
              <a:spcBef>
                <a:spcPts val="0"/>
              </a:spcBef>
              <a:spcAft>
                <a:spcPts val="0"/>
              </a:spcAft>
              <a:buSzPts val="2100"/>
              <a:buChar char="•"/>
            </a:pPr>
            <a:r>
              <a:rPr b="1" lang="en-US" sz="2100">
                <a:solidFill>
                  <a:srgbClr val="1155CC"/>
                </a:solidFill>
              </a:rPr>
              <a:t>Objective </a:t>
            </a:r>
            <a:r>
              <a:rPr lang="en-US" sz="2100"/>
              <a:t>: to </a:t>
            </a:r>
            <a:r>
              <a:rPr i="1" lang="en-US" sz="2100">
                <a:solidFill>
                  <a:srgbClr val="A64D79"/>
                </a:solidFill>
              </a:rPr>
              <a:t>maximize the expected total reward</a:t>
            </a:r>
            <a:r>
              <a:rPr lang="en-US" sz="2100"/>
              <a:t> </a:t>
            </a:r>
            <a:r>
              <a:rPr i="1" lang="en-US" sz="2100">
                <a:solidFill>
                  <a:srgbClr val="CC0000"/>
                </a:solidFill>
              </a:rPr>
              <a:t>over some time period</a:t>
            </a:r>
            <a:endParaRPr sz="2100"/>
          </a:p>
        </p:txBody>
      </p:sp>
      <p:pic>
        <p:nvPicPr>
          <p:cNvPr id="213" name="Google Shape;213;g24a90fbe9f0_0_38"/>
          <p:cNvPicPr preferRelativeResize="0"/>
          <p:nvPr/>
        </p:nvPicPr>
        <p:blipFill rotWithShape="1">
          <a:blip r:embed="rId3">
            <a:alphaModFix/>
          </a:blip>
          <a:srcRect b="0" l="0" r="0" t="0"/>
          <a:stretch/>
        </p:blipFill>
        <p:spPr>
          <a:xfrm>
            <a:off x="391570" y="4203000"/>
            <a:ext cx="7206851" cy="1657371"/>
          </a:xfrm>
          <a:prstGeom prst="rect">
            <a:avLst/>
          </a:prstGeom>
          <a:noFill/>
          <a:ln>
            <a:noFill/>
          </a:ln>
        </p:spPr>
      </p:pic>
      <p:sp>
        <p:nvSpPr>
          <p:cNvPr id="214" name="Google Shape;214;g24a90fbe9f0_0_38"/>
          <p:cNvSpPr txBox="1"/>
          <p:nvPr/>
        </p:nvSpPr>
        <p:spPr>
          <a:xfrm>
            <a:off x="7598425" y="4203000"/>
            <a:ext cx="43812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sng" cap="none" strike="noStrike">
                <a:solidFill>
                  <a:srgbClr val="741B47"/>
                </a:solidFill>
                <a:latin typeface="Calibri"/>
                <a:ea typeface="Calibri"/>
                <a:cs typeface="Calibri"/>
                <a:sym typeface="Calibri"/>
              </a:rPr>
              <a:t>Strategy</a:t>
            </a:r>
            <a:r>
              <a:rPr b="0" i="0" lang="en-US" sz="2300" u="none" cap="none" strike="noStrike">
                <a:solidFill>
                  <a:srgbClr val="000000"/>
                </a:solidFill>
                <a:latin typeface="Calibri"/>
                <a:ea typeface="Calibri"/>
                <a:cs typeface="Calibri"/>
                <a:sym typeface="Calibri"/>
              </a:rPr>
              <a:t>:</a:t>
            </a:r>
            <a:endParaRPr b="0" i="0" sz="23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Identify the best lever(s)</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Keep pulling the identified ones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rPr b="0" i="0" lang="en-US" sz="2300" u="sng" cap="none" strike="noStrike">
                <a:solidFill>
                  <a:srgbClr val="741B47"/>
                </a:solidFill>
                <a:latin typeface="Calibri"/>
                <a:ea typeface="Calibri"/>
                <a:cs typeface="Calibri"/>
                <a:sym typeface="Calibri"/>
              </a:rPr>
              <a:t>Questions</a:t>
            </a:r>
            <a:r>
              <a:rPr b="0" i="0" lang="en-US" sz="2300" u="none" cap="none" strike="noStrike">
                <a:solidFill>
                  <a:schemeClr val="dk1"/>
                </a:solidFill>
                <a:latin typeface="Calibri"/>
                <a:ea typeface="Calibri"/>
                <a:cs typeface="Calibri"/>
                <a:sym typeface="Calibri"/>
              </a:rPr>
              <a:t>:</a:t>
            </a:r>
            <a:endParaRPr b="0" i="0" sz="23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How do we define the </a:t>
            </a:r>
            <a:r>
              <a:rPr b="0" i="1" lang="en-US" sz="2000" u="none" cap="none" strike="noStrike">
                <a:solidFill>
                  <a:schemeClr val="dk1"/>
                </a:solidFill>
                <a:highlight>
                  <a:srgbClr val="F1C232"/>
                </a:highlight>
                <a:latin typeface="Calibri"/>
                <a:ea typeface="Calibri"/>
                <a:cs typeface="Calibri"/>
                <a:sym typeface="Calibri"/>
              </a:rPr>
              <a:t>best one</a:t>
            </a:r>
            <a:r>
              <a:rPr b="0" i="0" lang="en-US" sz="2000" u="none" cap="none" strike="noStrike">
                <a:solidFill>
                  <a:schemeClr val="dk1"/>
                </a:solidFill>
                <a:latin typeface="Calibri"/>
                <a:ea typeface="Calibri"/>
                <a:cs typeface="Calibri"/>
                <a:sym typeface="Calibri"/>
              </a:rPr>
              <a:t>s?</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What are the best levers? </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24a90fbe9f0_0_47"/>
          <p:cNvSpPr txBox="1"/>
          <p:nvPr>
            <p:ph type="title"/>
          </p:nvPr>
        </p:nvSpPr>
        <p:spPr>
          <a:xfrm>
            <a:off x="838200" y="365125"/>
            <a:ext cx="10515600" cy="124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a:t>K-armed Bandit Problem</a:t>
            </a:r>
            <a:endParaRPr/>
          </a:p>
        </p:txBody>
      </p:sp>
      <p:sp>
        <p:nvSpPr>
          <p:cNvPr id="220" name="Google Shape;220;g24a90fbe9f0_0_4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221" name="Google Shape;221;g24a90fbe9f0_0_47"/>
          <p:cNvSpPr txBox="1"/>
          <p:nvPr>
            <p:ph idx="1" type="body"/>
          </p:nvPr>
        </p:nvSpPr>
        <p:spPr>
          <a:xfrm>
            <a:off x="838200" y="1678339"/>
            <a:ext cx="10515600" cy="41802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SzPts val="2800"/>
              <a:buNone/>
            </a:pPr>
            <a:r>
              <a:rPr b="1" lang="en-US" sz="2100">
                <a:solidFill>
                  <a:srgbClr val="A61C00"/>
                </a:solidFill>
              </a:rPr>
              <a:t>Problem</a:t>
            </a:r>
            <a:endParaRPr b="1" sz="2100">
              <a:solidFill>
                <a:srgbClr val="A61C00"/>
              </a:solidFill>
            </a:endParaRPr>
          </a:p>
          <a:p>
            <a:pPr indent="-361950" lvl="0" marL="457200" rtl="0" algn="just">
              <a:lnSpc>
                <a:spcPct val="115000"/>
              </a:lnSpc>
              <a:spcBef>
                <a:spcPts val="0"/>
              </a:spcBef>
              <a:spcAft>
                <a:spcPts val="0"/>
              </a:spcAft>
              <a:buSzPts val="2100"/>
              <a:buChar char="•"/>
            </a:pPr>
            <a:r>
              <a:rPr lang="en-US" sz="2100"/>
              <a:t>You are faced repeatedly with a choice among k different options, or actions</a:t>
            </a:r>
            <a:endParaRPr sz="2100"/>
          </a:p>
          <a:p>
            <a:pPr indent="-361950" lvl="0" marL="457200" rtl="0" algn="just">
              <a:lnSpc>
                <a:spcPct val="115000"/>
              </a:lnSpc>
              <a:spcBef>
                <a:spcPts val="0"/>
              </a:spcBef>
              <a:spcAft>
                <a:spcPts val="0"/>
              </a:spcAft>
              <a:buSzPts val="2100"/>
              <a:buChar char="•"/>
            </a:pPr>
            <a:r>
              <a:rPr lang="en-US" sz="2100"/>
              <a:t>After each choice of actions you receive a numerical reward</a:t>
            </a:r>
            <a:endParaRPr sz="2100"/>
          </a:p>
          <a:p>
            <a:pPr indent="-228600" lvl="1" marL="914400" rtl="0" algn="just">
              <a:lnSpc>
                <a:spcPct val="115000"/>
              </a:lnSpc>
              <a:spcBef>
                <a:spcPts val="0"/>
              </a:spcBef>
              <a:spcAft>
                <a:spcPts val="0"/>
              </a:spcAft>
              <a:buSzPts val="2100"/>
              <a:buNone/>
            </a:pPr>
            <a:r>
              <a:rPr lang="en-US" sz="2100"/>
              <a:t>Reward is chosen from a stationary probability distribution that depends on the selected action </a:t>
            </a:r>
            <a:endParaRPr sz="2100"/>
          </a:p>
          <a:p>
            <a:pPr indent="-361950" lvl="0" marL="457200" rtl="0" algn="just">
              <a:lnSpc>
                <a:spcPct val="115000"/>
              </a:lnSpc>
              <a:spcBef>
                <a:spcPts val="0"/>
              </a:spcBef>
              <a:spcAft>
                <a:spcPts val="0"/>
              </a:spcAft>
              <a:buSzPts val="2100"/>
              <a:buChar char="•"/>
            </a:pPr>
            <a:r>
              <a:rPr b="1" lang="en-US" sz="2100">
                <a:solidFill>
                  <a:srgbClr val="1155CC"/>
                </a:solidFill>
              </a:rPr>
              <a:t>Objective </a:t>
            </a:r>
            <a:r>
              <a:rPr lang="en-US" sz="2100"/>
              <a:t>: to </a:t>
            </a:r>
            <a:r>
              <a:rPr i="1" lang="en-US" sz="2100">
                <a:solidFill>
                  <a:srgbClr val="A64D79"/>
                </a:solidFill>
              </a:rPr>
              <a:t>maximize the expected total reward</a:t>
            </a:r>
            <a:r>
              <a:rPr lang="en-US" sz="2100"/>
              <a:t> </a:t>
            </a:r>
            <a:r>
              <a:rPr i="1" lang="en-US" sz="2100">
                <a:solidFill>
                  <a:srgbClr val="CC0000"/>
                </a:solidFill>
              </a:rPr>
              <a:t>over some time period</a:t>
            </a:r>
            <a:endParaRPr sz="2100"/>
          </a:p>
        </p:txBody>
      </p:sp>
      <p:pic>
        <p:nvPicPr>
          <p:cNvPr id="222" name="Google Shape;222;g24a90fbe9f0_0_47"/>
          <p:cNvPicPr preferRelativeResize="0"/>
          <p:nvPr/>
        </p:nvPicPr>
        <p:blipFill rotWithShape="1">
          <a:blip r:embed="rId3">
            <a:alphaModFix/>
          </a:blip>
          <a:srcRect b="0" l="0" r="0" t="0"/>
          <a:stretch/>
        </p:blipFill>
        <p:spPr>
          <a:xfrm>
            <a:off x="391570" y="4203000"/>
            <a:ext cx="7206851" cy="1657371"/>
          </a:xfrm>
          <a:prstGeom prst="rect">
            <a:avLst/>
          </a:prstGeom>
          <a:noFill/>
          <a:ln>
            <a:noFill/>
          </a:ln>
        </p:spPr>
      </p:pic>
      <p:pic>
        <p:nvPicPr>
          <p:cNvPr id="223" name="Google Shape;223;g24a90fbe9f0_0_47"/>
          <p:cNvPicPr preferRelativeResize="0"/>
          <p:nvPr/>
        </p:nvPicPr>
        <p:blipFill rotWithShape="1">
          <a:blip r:embed="rId4">
            <a:alphaModFix/>
          </a:blip>
          <a:srcRect b="0" l="0" r="0" t="0"/>
          <a:stretch/>
        </p:blipFill>
        <p:spPr>
          <a:xfrm>
            <a:off x="885987" y="5841772"/>
            <a:ext cx="6311084" cy="231453"/>
          </a:xfrm>
          <a:prstGeom prst="rect">
            <a:avLst/>
          </a:prstGeom>
          <a:noFill/>
          <a:ln>
            <a:noFill/>
          </a:ln>
        </p:spPr>
      </p:pic>
      <p:sp>
        <p:nvSpPr>
          <p:cNvPr id="224" name="Google Shape;224;g24a90fbe9f0_0_47"/>
          <p:cNvSpPr txBox="1"/>
          <p:nvPr/>
        </p:nvSpPr>
        <p:spPr>
          <a:xfrm>
            <a:off x="7598425" y="4203000"/>
            <a:ext cx="4381200" cy="11082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chemeClr val="dk1"/>
              </a:buClr>
              <a:buSzPts val="2000"/>
              <a:buFont typeface="Calibri"/>
              <a:buChar char="●"/>
            </a:pPr>
            <a:r>
              <a:rPr b="1" i="1" lang="en-US" sz="2000" u="none" cap="none" strike="noStrike">
                <a:solidFill>
                  <a:srgbClr val="000000"/>
                </a:solidFill>
                <a:highlight>
                  <a:srgbClr val="FFD966"/>
                </a:highlight>
                <a:latin typeface="Calibri"/>
                <a:ea typeface="Calibri"/>
                <a:cs typeface="Calibri"/>
                <a:sym typeface="Calibri"/>
              </a:rPr>
              <a:t>Expected Mean Reward</a:t>
            </a:r>
            <a:r>
              <a:rPr b="0" i="0" lang="en-US" sz="2000" u="none" cap="none" strike="noStrike">
                <a:solidFill>
                  <a:srgbClr val="000000"/>
                </a:solidFill>
                <a:latin typeface="Calibri"/>
                <a:ea typeface="Calibri"/>
                <a:cs typeface="Calibri"/>
                <a:sym typeface="Calibri"/>
              </a:rPr>
              <a:t> for  each action selected </a:t>
            </a:r>
            <a:endParaRPr b="0" i="0" sz="20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 call it </a:t>
            </a:r>
            <a:r>
              <a:rPr b="1" i="1" lang="en-US" sz="2000" u="none" cap="none" strike="noStrike">
                <a:solidFill>
                  <a:srgbClr val="000000"/>
                </a:solidFill>
                <a:highlight>
                  <a:srgbClr val="FCE5CD"/>
                </a:highlight>
                <a:latin typeface="Calibri"/>
                <a:ea typeface="Calibri"/>
                <a:cs typeface="Calibri"/>
                <a:sym typeface="Calibri"/>
              </a:rPr>
              <a:t>Value</a:t>
            </a:r>
            <a:r>
              <a:rPr b="0" i="0" lang="en-US" sz="2000" u="none" cap="none" strike="noStrike">
                <a:solidFill>
                  <a:srgbClr val="000000"/>
                </a:solidFill>
                <a:latin typeface="Calibri"/>
                <a:ea typeface="Calibri"/>
                <a:cs typeface="Calibri"/>
                <a:sym typeface="Calibri"/>
              </a:rPr>
              <a:t> of the action</a:t>
            </a:r>
            <a:endParaRPr b="0" i="0" sz="2000" u="none" cap="none" strike="noStrike">
              <a:solidFill>
                <a:srgbClr val="000000"/>
              </a:solidFill>
              <a:latin typeface="Calibri"/>
              <a:ea typeface="Calibri"/>
              <a:cs typeface="Calibri"/>
              <a:sym typeface="Calibri"/>
            </a:endParaRPr>
          </a:p>
        </p:txBody>
      </p:sp>
      <p:pic>
        <p:nvPicPr>
          <p:cNvPr id="225" name="Google Shape;225;g24a90fbe9f0_0_47"/>
          <p:cNvPicPr preferRelativeResize="0"/>
          <p:nvPr/>
        </p:nvPicPr>
        <p:blipFill rotWithShape="1">
          <a:blip r:embed="rId5">
            <a:alphaModFix/>
          </a:blip>
          <a:srcRect b="0" l="0" r="0" t="0"/>
          <a:stretch/>
        </p:blipFill>
        <p:spPr>
          <a:xfrm>
            <a:off x="7797952" y="5332678"/>
            <a:ext cx="3539774" cy="722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24a90fbe9f0_0_58"/>
          <p:cNvSpPr txBox="1"/>
          <p:nvPr>
            <p:ph type="title"/>
          </p:nvPr>
        </p:nvSpPr>
        <p:spPr>
          <a:xfrm>
            <a:off x="838200" y="365125"/>
            <a:ext cx="10515600" cy="124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a:t>K-armed Bandit Problem</a:t>
            </a:r>
            <a:endParaRPr/>
          </a:p>
        </p:txBody>
      </p:sp>
      <p:sp>
        <p:nvSpPr>
          <p:cNvPr id="231" name="Google Shape;231;g24a90fbe9f0_0_5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232" name="Google Shape;232;g24a90fbe9f0_0_58"/>
          <p:cNvSpPr txBox="1"/>
          <p:nvPr>
            <p:ph idx="1" type="body"/>
          </p:nvPr>
        </p:nvSpPr>
        <p:spPr>
          <a:xfrm>
            <a:off x="838200" y="3165373"/>
            <a:ext cx="10515600" cy="1361400"/>
          </a:xfrm>
          <a:prstGeom prst="rect">
            <a:avLst/>
          </a:prstGeom>
          <a:noFill/>
          <a:ln>
            <a:noFill/>
          </a:ln>
        </p:spPr>
        <p:txBody>
          <a:bodyPr anchorCtr="0" anchor="t" bIns="45700" lIns="91425" spcFirstLastPara="1" rIns="91425" wrap="square" tIns="45700">
            <a:noAutofit/>
          </a:bodyPr>
          <a:lstStyle/>
          <a:p>
            <a:pPr indent="-368300" lvl="0" marL="457200" rtl="0" algn="just">
              <a:lnSpc>
                <a:spcPct val="115000"/>
              </a:lnSpc>
              <a:spcBef>
                <a:spcPts val="0"/>
              </a:spcBef>
              <a:spcAft>
                <a:spcPts val="0"/>
              </a:spcAft>
              <a:buSzPts val="2200"/>
              <a:buFont typeface="Comfortaa Medium"/>
              <a:buChar char="•"/>
            </a:pPr>
            <a:r>
              <a:rPr lang="en-US" sz="2200">
                <a:latin typeface="Comfortaa Medium"/>
                <a:ea typeface="Comfortaa Medium"/>
                <a:cs typeface="Comfortaa Medium"/>
                <a:sym typeface="Comfortaa Medium"/>
              </a:rPr>
              <a:t>A</a:t>
            </a:r>
            <a:r>
              <a:rPr baseline="-25000" lang="en-US" sz="2200">
                <a:latin typeface="Comfortaa Medium"/>
                <a:ea typeface="Comfortaa Medium"/>
                <a:cs typeface="Comfortaa Medium"/>
                <a:sym typeface="Comfortaa Medium"/>
              </a:rPr>
              <a:t>t</a:t>
            </a:r>
            <a:r>
              <a:rPr lang="en-US" sz="2200">
                <a:latin typeface="Comfortaa Medium"/>
                <a:ea typeface="Comfortaa Medium"/>
                <a:cs typeface="Comfortaa Medium"/>
                <a:sym typeface="Comfortaa Medium"/>
              </a:rPr>
              <a:t> 			- action selected on time step t</a:t>
            </a:r>
            <a:endParaRPr sz="2200">
              <a:latin typeface="Comfortaa Medium"/>
              <a:ea typeface="Comfortaa Medium"/>
              <a:cs typeface="Comfortaa Medium"/>
              <a:sym typeface="Comfortaa Medium"/>
            </a:endParaRPr>
          </a:p>
          <a:p>
            <a:pPr indent="-368300" lvl="0" marL="457200" rtl="0" algn="just">
              <a:lnSpc>
                <a:spcPct val="115000"/>
              </a:lnSpc>
              <a:spcBef>
                <a:spcPts val="0"/>
              </a:spcBef>
              <a:spcAft>
                <a:spcPts val="0"/>
              </a:spcAft>
              <a:buSzPts val="2200"/>
              <a:buFont typeface="Comfortaa Medium"/>
              <a:buChar char="•"/>
            </a:pPr>
            <a:r>
              <a:rPr lang="en-US" sz="2200">
                <a:latin typeface="Comfortaa Medium"/>
                <a:ea typeface="Comfortaa Medium"/>
                <a:cs typeface="Comfortaa Medium"/>
                <a:sym typeface="Comfortaa Medium"/>
              </a:rPr>
              <a:t>Q</a:t>
            </a:r>
            <a:r>
              <a:rPr baseline="-25000" lang="en-US" sz="2200">
                <a:latin typeface="Comfortaa Medium"/>
                <a:ea typeface="Comfortaa Medium"/>
                <a:cs typeface="Comfortaa Medium"/>
                <a:sym typeface="Comfortaa Medium"/>
              </a:rPr>
              <a:t>t</a:t>
            </a:r>
            <a:r>
              <a:rPr lang="en-US" sz="2200">
                <a:latin typeface="Comfortaa Medium"/>
                <a:ea typeface="Comfortaa Medium"/>
                <a:cs typeface="Comfortaa Medium"/>
                <a:sym typeface="Comfortaa Medium"/>
              </a:rPr>
              <a:t> (a) 		- estimated value of action a at time step t</a:t>
            </a:r>
            <a:endParaRPr sz="2200">
              <a:latin typeface="Comfortaa Medium"/>
              <a:ea typeface="Comfortaa Medium"/>
              <a:cs typeface="Comfortaa Medium"/>
              <a:sym typeface="Comfortaa Medium"/>
            </a:endParaRPr>
          </a:p>
          <a:p>
            <a:pPr indent="-368300" lvl="0" marL="457200" rtl="0" algn="just">
              <a:lnSpc>
                <a:spcPct val="115000"/>
              </a:lnSpc>
              <a:spcBef>
                <a:spcPts val="0"/>
              </a:spcBef>
              <a:spcAft>
                <a:spcPts val="0"/>
              </a:spcAft>
              <a:buSzPts val="2200"/>
              <a:buFont typeface="Comfortaa Medium"/>
              <a:buChar char="•"/>
            </a:pPr>
            <a:r>
              <a:rPr lang="en-US" sz="2200">
                <a:latin typeface="Comfortaa Medium"/>
                <a:ea typeface="Comfortaa Medium"/>
                <a:cs typeface="Comfortaa Medium"/>
                <a:sym typeface="Comfortaa Medium"/>
              </a:rPr>
              <a:t>q</a:t>
            </a:r>
            <a:r>
              <a:rPr baseline="-25000" lang="en-US" sz="2200">
                <a:latin typeface="Comfortaa Medium"/>
                <a:ea typeface="Comfortaa Medium"/>
                <a:cs typeface="Comfortaa Medium"/>
                <a:sym typeface="Comfortaa Medium"/>
              </a:rPr>
              <a:t>*</a:t>
            </a:r>
            <a:r>
              <a:rPr lang="en-US" sz="2200">
                <a:latin typeface="Comfortaa Medium"/>
                <a:ea typeface="Comfortaa Medium"/>
                <a:cs typeface="Comfortaa Medium"/>
                <a:sym typeface="Comfortaa Medium"/>
              </a:rPr>
              <a:t>(a)		- value of an arbitrary action a</a:t>
            </a:r>
            <a:endParaRPr sz="2200">
              <a:latin typeface="Comfortaa Medium"/>
              <a:ea typeface="Comfortaa Medium"/>
              <a:cs typeface="Comfortaa Medium"/>
              <a:sym typeface="Comfortaa Medium"/>
            </a:endParaRPr>
          </a:p>
          <a:p>
            <a:pPr indent="0" lvl="0" marL="457200" rtl="0" algn="just">
              <a:lnSpc>
                <a:spcPct val="115000"/>
              </a:lnSpc>
              <a:spcBef>
                <a:spcPts val="0"/>
              </a:spcBef>
              <a:spcAft>
                <a:spcPts val="0"/>
              </a:spcAft>
              <a:buSzPts val="2800"/>
              <a:buNone/>
            </a:pPr>
            <a:r>
              <a:t/>
            </a:r>
            <a:endParaRPr sz="1800"/>
          </a:p>
        </p:txBody>
      </p:sp>
      <p:pic>
        <p:nvPicPr>
          <p:cNvPr id="233" name="Google Shape;233;g24a90fbe9f0_0_58"/>
          <p:cNvPicPr preferRelativeResize="0"/>
          <p:nvPr/>
        </p:nvPicPr>
        <p:blipFill rotWithShape="1">
          <a:blip r:embed="rId3">
            <a:alphaModFix/>
          </a:blip>
          <a:srcRect b="0" l="0" r="0" t="0"/>
          <a:stretch/>
        </p:blipFill>
        <p:spPr>
          <a:xfrm>
            <a:off x="3195975" y="1505450"/>
            <a:ext cx="5695950" cy="1162050"/>
          </a:xfrm>
          <a:prstGeom prst="rect">
            <a:avLst/>
          </a:prstGeom>
          <a:noFill/>
          <a:ln>
            <a:noFill/>
          </a:ln>
        </p:spPr>
      </p:pic>
      <p:sp>
        <p:nvSpPr>
          <p:cNvPr id="234" name="Google Shape;234;g24a90fbe9f0_0_58"/>
          <p:cNvSpPr txBox="1"/>
          <p:nvPr>
            <p:ph idx="1" type="body"/>
          </p:nvPr>
        </p:nvSpPr>
        <p:spPr>
          <a:xfrm>
            <a:off x="416275" y="5450350"/>
            <a:ext cx="11239200" cy="9060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SzPts val="2800"/>
              <a:buNone/>
            </a:pPr>
            <a:r>
              <a:rPr b="1" lang="en-US" sz="2200">
                <a:solidFill>
                  <a:srgbClr val="1155CC"/>
                </a:solidFill>
              </a:rPr>
              <a:t>Note</a:t>
            </a:r>
            <a:r>
              <a:rPr lang="en-US" sz="2200"/>
              <a:t>: If you knew the value of each action, then it would be trivial to solve the k -armed bandit problem: you would always select the action with highest value :-) </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24a90fbe9f0_0_8"/>
          <p:cNvSpPr txBox="1"/>
          <p:nvPr>
            <p:ph type="title"/>
          </p:nvPr>
        </p:nvSpPr>
        <p:spPr>
          <a:xfrm>
            <a:off x="838200" y="365125"/>
            <a:ext cx="10515600" cy="124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a:t>K-armed Bandit Problem</a:t>
            </a:r>
            <a:endParaRPr/>
          </a:p>
        </p:txBody>
      </p:sp>
      <p:sp>
        <p:nvSpPr>
          <p:cNvPr id="240" name="Google Shape;240;g24a90fbe9f0_0_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241" name="Google Shape;241;g24a90fbe9f0_0_8"/>
          <p:cNvSpPr txBox="1"/>
          <p:nvPr>
            <p:ph idx="1" type="body"/>
          </p:nvPr>
        </p:nvSpPr>
        <p:spPr>
          <a:xfrm>
            <a:off x="838200" y="1894114"/>
            <a:ext cx="10515600" cy="41802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SzPts val="2800"/>
              <a:buNone/>
            </a:pPr>
            <a:r>
              <a:t/>
            </a:r>
            <a:endParaRPr sz="2100"/>
          </a:p>
          <a:p>
            <a:pPr indent="0" lvl="0" marL="457200" rtl="0" algn="just">
              <a:lnSpc>
                <a:spcPct val="115000"/>
              </a:lnSpc>
              <a:spcBef>
                <a:spcPts val="0"/>
              </a:spcBef>
              <a:spcAft>
                <a:spcPts val="0"/>
              </a:spcAft>
              <a:buSzPts val="2800"/>
              <a:buNone/>
            </a:pPr>
            <a:r>
              <a:t/>
            </a:r>
            <a:endParaRPr sz="2100"/>
          </a:p>
        </p:txBody>
      </p:sp>
      <p:pic>
        <p:nvPicPr>
          <p:cNvPr id="242" name="Google Shape;242;g24a90fbe9f0_0_8"/>
          <p:cNvPicPr preferRelativeResize="0"/>
          <p:nvPr/>
        </p:nvPicPr>
        <p:blipFill rotWithShape="1">
          <a:blip r:embed="rId3">
            <a:alphaModFix/>
          </a:blip>
          <a:srcRect b="0" l="0" r="0" t="0"/>
          <a:stretch/>
        </p:blipFill>
        <p:spPr>
          <a:xfrm>
            <a:off x="195263" y="1519238"/>
            <a:ext cx="11801475" cy="3819525"/>
          </a:xfrm>
          <a:prstGeom prst="rect">
            <a:avLst/>
          </a:prstGeom>
          <a:noFill/>
          <a:ln>
            <a:noFill/>
          </a:ln>
        </p:spPr>
      </p:pic>
      <p:pic>
        <p:nvPicPr>
          <p:cNvPr id="243" name="Google Shape;243;g24a90fbe9f0_0_8"/>
          <p:cNvPicPr preferRelativeResize="0"/>
          <p:nvPr/>
        </p:nvPicPr>
        <p:blipFill rotWithShape="1">
          <a:blip r:embed="rId4">
            <a:alphaModFix/>
          </a:blip>
          <a:srcRect b="0" l="0" r="0" t="0"/>
          <a:stretch/>
        </p:blipFill>
        <p:spPr>
          <a:xfrm>
            <a:off x="1004888" y="5295900"/>
            <a:ext cx="10334625" cy="533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123C1875908B441AF4AF4B1296840D8" ma:contentTypeVersion="28" ma:contentTypeDescription="Create a new document." ma:contentTypeScope="" ma:versionID="cd460d5e4ff453c1f08e99aa19986c2b">
  <xsd:schema xmlns:xsd="http://www.w3.org/2001/XMLSchema" xmlns:xs="http://www.w3.org/2001/XMLSchema" xmlns:p="http://schemas.microsoft.com/office/2006/metadata/properties" xmlns:ns2="e1b5d412-63f5-4184-9493-34a8c46e02de" targetNamespace="http://schemas.microsoft.com/office/2006/metadata/properties" ma:root="true" ma:fieldsID="5d2dfc333d423de18e9cc60a840675d7" ns2:_="">
    <xsd:import namespace="e1b5d412-63f5-4184-9493-34a8c46e02de"/>
    <xsd:element name="properties">
      <xsd:complexType>
        <xsd:sequence>
          <xsd:element name="documentManagement">
            <xsd:complexType>
              <xsd:all>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Teams_Channel_Section_Location" minOccurs="0"/>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b5d412-63f5-4184-9493-34a8c46e02de"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CultureName" ma:index="10" nillable="true" ma:displayName="Culture Name" ma:internalName="CultureName">
      <xsd:simpleType>
        <xsd:restriction base="dms:Text"/>
      </xsd:simpleType>
    </xsd:element>
    <xsd:element name="AppVersion" ma:index="11" nillable="true" ma:displayName="App Version" ma:internalName="AppVersion">
      <xsd:simpleType>
        <xsd:restriction base="dms:Text"/>
      </xsd:simpleType>
    </xsd:element>
    <xsd:element name="TeamsChannelId" ma:index="12" nillable="true" ma:displayName="Teams Channel Id" ma:internalName="TeamsChannelId">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4" nillable="true" ma:displayName="Math Settings" ma:internalName="Math_Settings">
      <xsd:simpleType>
        <xsd:restriction base="dms:Text"/>
      </xsd:simpleType>
    </xsd:element>
    <xsd:element name="DefaultSectionNames" ma:index="15" nillable="true" ma:displayName="Default Section Names" ma:internalName="DefaultSectionNames">
      <xsd:simpleType>
        <xsd:restriction base="dms:Note">
          <xsd:maxLength value="255"/>
        </xsd:restriction>
      </xsd:simpleType>
    </xsd:element>
    <xsd:element name="Templates" ma:index="16" nillable="true" ma:displayName="Templates" ma:internalName="Templates">
      <xsd:simpleType>
        <xsd:restriction base="dms:Note">
          <xsd:maxLength value="255"/>
        </xsd:restriction>
      </xsd:simpleType>
    </xsd:element>
    <xsd:element name="Teachers" ma:index="17"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8"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9"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0" nillable="true" ma:displayName="Distribution Groups" ma:internalName="Distribution_Groups">
      <xsd:simpleType>
        <xsd:restriction base="dms:Note">
          <xsd:maxLength value="255"/>
        </xsd:restriction>
      </xsd:simpleType>
    </xsd:element>
    <xsd:element name="LMS_Mappings" ma:index="21" nillable="true" ma:displayName="LMS Mappings" ma:internalName="LMS_Mappings">
      <xsd:simpleType>
        <xsd:restriction base="dms:Note">
          <xsd:maxLength value="255"/>
        </xsd:restriction>
      </xsd:simpleType>
    </xsd:element>
    <xsd:element name="Invited_Teachers" ma:index="22" nillable="true" ma:displayName="Invited Teachers" ma:internalName="Invited_Teachers">
      <xsd:simpleType>
        <xsd:restriction base="dms:Note">
          <xsd:maxLength value="255"/>
        </xsd:restriction>
      </xsd:simpleType>
    </xsd:element>
    <xsd:element name="Invited_Students" ma:index="23" nillable="true" ma:displayName="Invited Students" ma:internalName="Invited_Students">
      <xsd:simpleType>
        <xsd:restriction base="dms:Note">
          <xsd:maxLength value="255"/>
        </xsd:restriction>
      </xsd:simpleType>
    </xsd:element>
    <xsd:element name="Self_Registration_Enabled" ma:index="24" nillable="true" ma:displayName="Self Registration Enabled" ma:internalName="Self_Registration_Enabled">
      <xsd:simpleType>
        <xsd:restriction base="dms:Boolean"/>
      </xsd:simpleType>
    </xsd:element>
    <xsd:element name="Has_Teacher_Only_SectionGroup" ma:index="25" nillable="true" ma:displayName="Has Teacher Only SectionGroup" ma:internalName="Has_Teacher_Only_SectionGroup">
      <xsd:simpleType>
        <xsd:restriction base="dms:Boolean"/>
      </xsd:simpleType>
    </xsd:element>
    <xsd:element name="Is_Collaboration_Space_Locked" ma:index="26" nillable="true" ma:displayName="Is Collaboration Space Locked" ma:internalName="Is_Collaboration_Space_Locked">
      <xsd:simpleType>
        <xsd:restriction base="dms:Boolean"/>
      </xsd:simpleType>
    </xsd:element>
    <xsd:element name="IsNotebookLocked" ma:index="27" nillable="true" ma:displayName="Is Notebook Locked" ma:internalName="IsNotebookLocked">
      <xsd:simpleType>
        <xsd:restriction base="dms:Boolean"/>
      </xsd:simpleType>
    </xsd:element>
    <xsd:element name="Teams_Channel_Section_Location" ma:index="28" nillable="true" ma:displayName="Teams Channel Section Location" ma:internalName="Teams_Channel_Section_Location">
      <xsd:simpleType>
        <xsd:restriction base="dms:Text"/>
      </xsd:simpleType>
    </xsd:element>
    <xsd:element name="MediaServiceMetadata" ma:index="29" nillable="true" ma:displayName="MediaServiceMetadata" ma:hidden="true" ma:internalName="MediaServiceMetadata" ma:readOnly="true">
      <xsd:simpleType>
        <xsd:restriction base="dms:Note"/>
      </xsd:simpleType>
    </xsd:element>
    <xsd:element name="MediaServiceFastMetadata" ma:index="30" nillable="true" ma:displayName="MediaServiceFastMetadata" ma:hidden="true" ma:internalName="MediaServiceFastMetadata" ma:readOnly="true">
      <xsd:simpleType>
        <xsd:restriction base="dms:Note"/>
      </xsd:simpleType>
    </xsd:element>
    <xsd:element name="MediaServiceSearchProperties" ma:index="31" nillable="true" ma:displayName="MediaServiceSearchProperties" ma:hidden="true" ma:internalName="MediaServiceSearchProperties" ma:readOnly="true">
      <xsd:simpleType>
        <xsd:restriction base="dms:Note"/>
      </xsd:simpleType>
    </xsd:element>
    <xsd:element name="MediaServiceDateTaken" ma:index="32" nillable="true" ma:displayName="MediaServiceDateTaken" ma:hidden="true" ma:indexed="true" ma:internalName="MediaServiceDateTaken" ma:readOnly="true">
      <xsd:simpleType>
        <xsd:restriction base="dms:Text"/>
      </xsd:simpleType>
    </xsd:element>
    <xsd:element name="MediaServiceGenerationTime" ma:index="33" nillable="true" ma:displayName="MediaServiceGenerationTime" ma:hidden="true" ma:internalName="MediaServiceGenerationTime" ma:readOnly="true">
      <xsd:simpleType>
        <xsd:restriction base="dms:Text"/>
      </xsd:simpleType>
    </xsd:element>
    <xsd:element name="MediaServiceEventHashCode" ma:index="34" nillable="true" ma:displayName="MediaServiceEventHashCode" ma:hidden="true" ma:internalName="MediaServiceEventHashCode" ma:readOnly="true">
      <xsd:simpleType>
        <xsd:restriction base="dms:Text"/>
      </xsd:simpleType>
    </xsd:element>
    <xsd:element name="MediaLengthInSeconds" ma:index="3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eamsChannelId xmlns="e1b5d412-63f5-4184-9493-34a8c46e02de" xsi:nil="true"/>
    <FolderType xmlns="e1b5d412-63f5-4184-9493-34a8c46e02de" xsi:nil="true"/>
    <Teachers xmlns="e1b5d412-63f5-4184-9493-34a8c46e02de">
      <UserInfo>
        <DisplayName/>
        <AccountId xsi:nil="true"/>
        <AccountType/>
      </UserInfo>
    </Teachers>
    <Has_Teacher_Only_SectionGroup xmlns="e1b5d412-63f5-4184-9493-34a8c46e02de" xsi:nil="true"/>
    <DefaultSectionNames xmlns="e1b5d412-63f5-4184-9493-34a8c46e02de" xsi:nil="true"/>
    <Is_Collaboration_Space_Locked xmlns="e1b5d412-63f5-4184-9493-34a8c46e02de" xsi:nil="true"/>
    <Invited_Teachers xmlns="e1b5d412-63f5-4184-9493-34a8c46e02de" xsi:nil="true"/>
    <Invited_Students xmlns="e1b5d412-63f5-4184-9493-34a8c46e02de" xsi:nil="true"/>
    <Math_Settings xmlns="e1b5d412-63f5-4184-9493-34a8c46e02de" xsi:nil="true"/>
    <Teams_Channel_Section_Location xmlns="e1b5d412-63f5-4184-9493-34a8c46e02de" xsi:nil="true"/>
    <Owner xmlns="e1b5d412-63f5-4184-9493-34a8c46e02de">
      <UserInfo>
        <DisplayName/>
        <AccountId xsi:nil="true"/>
        <AccountType/>
      </UserInfo>
    </Owner>
    <Students xmlns="e1b5d412-63f5-4184-9493-34a8c46e02de">
      <UserInfo>
        <DisplayName/>
        <AccountId xsi:nil="true"/>
        <AccountType/>
      </UserInfo>
    </Students>
    <LMS_Mappings xmlns="e1b5d412-63f5-4184-9493-34a8c46e02de" xsi:nil="true"/>
    <IsNotebookLocked xmlns="e1b5d412-63f5-4184-9493-34a8c46e02de" xsi:nil="true"/>
    <NotebookType xmlns="e1b5d412-63f5-4184-9493-34a8c46e02de" xsi:nil="true"/>
    <CultureName xmlns="e1b5d412-63f5-4184-9493-34a8c46e02de" xsi:nil="true"/>
    <Student_Groups xmlns="e1b5d412-63f5-4184-9493-34a8c46e02de">
      <UserInfo>
        <DisplayName/>
        <AccountId xsi:nil="true"/>
        <AccountType/>
      </UserInfo>
    </Student_Groups>
    <AppVersion xmlns="e1b5d412-63f5-4184-9493-34a8c46e02de" xsi:nil="true"/>
    <Distribution_Groups xmlns="e1b5d412-63f5-4184-9493-34a8c46e02de" xsi:nil="true"/>
    <Templates xmlns="e1b5d412-63f5-4184-9493-34a8c46e02de" xsi:nil="true"/>
    <Self_Registration_Enabled xmlns="e1b5d412-63f5-4184-9493-34a8c46e02de" xsi:nil="true"/>
  </documentManagement>
</p:properties>
</file>

<file path=customXml/itemProps1.xml><?xml version="1.0" encoding="utf-8"?>
<ds:datastoreItem xmlns:ds="http://schemas.openxmlformats.org/officeDocument/2006/customXml" ds:itemID="{09386869-1235-42FB-9179-728FE9BF9337}"/>
</file>

<file path=customXml/itemProps2.xml><?xml version="1.0" encoding="utf-8"?>
<ds:datastoreItem xmlns:ds="http://schemas.openxmlformats.org/officeDocument/2006/customXml" ds:itemID="{C648EB42-848E-46E3-B8D1-E8A71551E4CB}"/>
</file>

<file path=customXml/itemProps3.xml><?xml version="1.0" encoding="utf-8"?>
<ds:datastoreItem xmlns:ds="http://schemas.openxmlformats.org/officeDocument/2006/customXml" ds:itemID="{C5097120-A381-4298-9953-75A2A1528C5D}"/>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Vimal S P</dc:creator>
  <dcterms:created xsi:type="dcterms:W3CDTF">2023-01-18T09:26:06Z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0x010100B123C1875908B441AF4AF4B1296840D8</vt:lpwstr>
  </property>
</Properties>
</file>